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2" r:id="rId13"/>
    <p:sldId id="271" r:id="rId14"/>
    <p:sldId id="270"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966B6D-7A67-4B1E-A06C-3DEAE78346A6}" v="138" dt="2025-06-21T20:08:29.263"/>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FBA56DD3-223A-CB5C-5A83-318EC149AB6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3E7AEC9D-B76A-8C9A-E417-815C067681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5CF701F5-D7DB-7160-F8A6-369AF31D12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6281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B3A66560-DA7D-B19A-80C9-0DFD862C1FD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2A9E9191-A377-F1C5-D74B-D7B54ADD6E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187C3D0F-A6F6-F693-6223-E37F6F2BB59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0338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3E559A3-0BC4-E2A6-1158-FA79EDF9CC3F}"/>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89329BD6-7584-F327-7588-EBC7E3B29F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1D4CD85E-52ED-0491-975E-3E94F9982D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19755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9.m4a"/><Relationship Id="rId7" Type="http://schemas.openxmlformats.org/officeDocument/2006/relationships/image" Target="../media/image10.png"/><Relationship Id="rId2" Type="http://schemas.microsoft.com/office/2007/relationships/media" Target="../media/media19.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20.m4a"/><Relationship Id="rId7" Type="http://schemas.openxmlformats.org/officeDocument/2006/relationships/image" Target="../media/image12.png"/><Relationship Id="rId2" Type="http://schemas.microsoft.com/office/2007/relationships/media" Target="../media/media20.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1.m4a"/><Relationship Id="rId7" Type="http://schemas.openxmlformats.org/officeDocument/2006/relationships/image" Target="../media/image3.png"/><Relationship Id="rId2" Type="http://schemas.microsoft.com/office/2007/relationships/media" Target="../media/media21.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4.png"/><Relationship Id="rId2" Type="http://schemas.microsoft.com/office/2007/relationships/media" Target="../media/media22.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4.png"/><Relationship Id="rId2" Type="http://schemas.microsoft.com/office/2007/relationships/media" Target="../media/media23.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4.m4a"/><Relationship Id="rId7" Type="http://schemas.openxmlformats.org/officeDocument/2006/relationships/hyperlink" Target="https://www.infosecinstitute.com/resources/management-compliance-auditing/key-elements-information-security-policy/" TargetMode="External"/><Relationship Id="rId2" Type="http://schemas.microsoft.com/office/2007/relationships/media" Target="../media/media24.m4a"/><Relationship Id="rId1" Type="http://schemas.openxmlformats.org/officeDocument/2006/relationships/tags" Target="../tags/tag16.xml"/><Relationship Id="rId6" Type="http://schemas.openxmlformats.org/officeDocument/2006/relationships/hyperlink" Target="https://www.lepide.com/blog/what-is-a-security-policy/#:~:text=A%20security%20policy%20is%20a%20document%20that%20outlines,like%20remote%20access,%20acceptable%20use%20and%20data%20collection." TargetMode="External"/><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5.m4a"/><Relationship Id="rId7" Type="http://schemas.openxmlformats.org/officeDocument/2006/relationships/image" Target="../media/image3.png"/><Relationship Id="rId2" Type="http://schemas.microsoft.com/office/2007/relationships/media" Target="../media/media25.m4a"/><Relationship Id="rId1" Type="http://schemas.openxmlformats.org/officeDocument/2006/relationships/tags" Target="../tags/tag17.xml"/><Relationship Id="rId6" Type="http://schemas.openxmlformats.org/officeDocument/2006/relationships/hyperlink" Target="https://warrenaverett.com/insights/cybersecurity-gap-analysis/" TargetMode="Externa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7.xml"/><Relationship Id="rId7" Type="http://schemas.openxmlformats.org/officeDocument/2006/relationships/hyperlink" Target="https://www.varonis.com/blog/what-is-a-security-policy" TargetMode="Externa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hyperlink" Target="https://warrenaverett.com/insights/cybersecurity-gap-analysis/" TargetMode="External"/><Relationship Id="rId5" Type="http://schemas.openxmlformats.org/officeDocument/2006/relationships/hyperlink" Target="https://blog.sourcepass.com/sourcepass-blog/why-your-business-needs-to-audit-user-account-and-security-permissions" TargetMode="External"/><Relationship Id="rId4" Type="http://schemas.openxmlformats.org/officeDocument/2006/relationships/hyperlink" Target="https://dl.dod.cyber.mil/wp-content/uploads/devsecops/pdf/DevSecOpsTools-ActivitiesGuidebook.pd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media" Target="../media/media8.m4a"/><Relationship Id="rId13" Type="http://schemas.openxmlformats.org/officeDocument/2006/relationships/audio" Target="../media/media10.m4a"/><Relationship Id="rId3" Type="http://schemas.openxmlformats.org/officeDocument/2006/relationships/audio" Target="../media/media5.m4a"/><Relationship Id="rId7" Type="http://schemas.openxmlformats.org/officeDocument/2006/relationships/audio" Target="../media/media7.m4a"/><Relationship Id="rId12" Type="http://schemas.microsoft.com/office/2007/relationships/media" Target="../media/media10.m4a"/><Relationship Id="rId17" Type="http://schemas.openxmlformats.org/officeDocument/2006/relationships/image" Target="../media/image4.png"/><Relationship Id="rId2" Type="http://schemas.microsoft.com/office/2007/relationships/media" Target="../media/media5.m4a"/><Relationship Id="rId16" Type="http://schemas.openxmlformats.org/officeDocument/2006/relationships/image" Target="../media/image3.png"/><Relationship Id="rId1" Type="http://schemas.openxmlformats.org/officeDocument/2006/relationships/tags" Target="../tags/tag6.xml"/><Relationship Id="rId6" Type="http://schemas.microsoft.com/office/2007/relationships/media" Target="../media/media7.m4a"/><Relationship Id="rId11" Type="http://schemas.openxmlformats.org/officeDocument/2006/relationships/audio" Target="../media/media9.m4a"/><Relationship Id="rId5" Type="http://schemas.openxmlformats.org/officeDocument/2006/relationships/audio" Target="../media/media6.m4a"/><Relationship Id="rId15" Type="http://schemas.openxmlformats.org/officeDocument/2006/relationships/notesSlide" Target="../notesSlides/notesSlide5.xml"/><Relationship Id="rId10" Type="http://schemas.microsoft.com/office/2007/relationships/media" Target="../media/media9.m4a"/><Relationship Id="rId4" Type="http://schemas.microsoft.com/office/2007/relationships/media" Target="../media/media6.m4a"/><Relationship Id="rId9" Type="http://schemas.openxmlformats.org/officeDocument/2006/relationships/audio" Target="../media/media8.m4a"/><Relationship Id="rId1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audio" Target="../media/media11.m4a"/><Relationship Id="rId7" Type="http://schemas.openxmlformats.org/officeDocument/2006/relationships/audio" Target="../media/media13.m4a"/><Relationship Id="rId2" Type="http://schemas.microsoft.com/office/2007/relationships/media" Target="../media/media11.m4a"/><Relationship Id="rId1" Type="http://schemas.openxmlformats.org/officeDocument/2006/relationships/tags" Target="../tags/tag7.xml"/><Relationship Id="rId6" Type="http://schemas.microsoft.com/office/2007/relationships/media" Target="../media/media13.m4a"/><Relationship Id="rId11" Type="http://schemas.openxmlformats.org/officeDocument/2006/relationships/image" Target="../media/image4.png"/><Relationship Id="rId5" Type="http://schemas.openxmlformats.org/officeDocument/2006/relationships/audio" Target="../media/media12.m4a"/><Relationship Id="rId10" Type="http://schemas.openxmlformats.org/officeDocument/2006/relationships/image" Target="../media/image3.png"/><Relationship Id="rId4" Type="http://schemas.microsoft.com/office/2007/relationships/media" Target="../media/media12.m4a"/><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audio" Target="../media/media14.m4a"/><Relationship Id="rId7" Type="http://schemas.openxmlformats.org/officeDocument/2006/relationships/audio" Target="../media/media16.m4a"/><Relationship Id="rId2" Type="http://schemas.microsoft.com/office/2007/relationships/media" Target="../media/media14.m4a"/><Relationship Id="rId1" Type="http://schemas.openxmlformats.org/officeDocument/2006/relationships/tags" Target="../tags/tag8.xml"/><Relationship Id="rId6" Type="http://schemas.microsoft.com/office/2007/relationships/media" Target="../media/media16.m4a"/><Relationship Id="rId11" Type="http://schemas.openxmlformats.org/officeDocument/2006/relationships/image" Target="../media/image4.png"/><Relationship Id="rId5" Type="http://schemas.openxmlformats.org/officeDocument/2006/relationships/audio" Target="../media/media15.m4a"/><Relationship Id="rId10" Type="http://schemas.openxmlformats.org/officeDocument/2006/relationships/image" Target="../media/image3.png"/><Relationship Id="rId4" Type="http://schemas.microsoft.com/office/2007/relationships/media" Target="../media/media15.m4a"/><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7.m4a"/><Relationship Id="rId7" Type="http://schemas.openxmlformats.org/officeDocument/2006/relationships/image" Target="../media/image6.png"/><Relationship Id="rId2" Type="http://schemas.microsoft.com/office/2007/relationships/media" Target="../media/media17.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8.m4a"/><Relationship Id="rId7" Type="http://schemas.openxmlformats.org/officeDocument/2006/relationships/image" Target="../media/image8.png"/><Relationship Id="rId2" Type="http://schemas.microsoft.com/office/2007/relationships/media" Target="../media/media18.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a:t>Security Policy Presentation</a:t>
            </a:r>
            <a:endParaRPr/>
          </a:p>
          <a:p>
            <a:pPr marL="0" indent="0">
              <a:lnSpc>
                <a:spcPct val="70000"/>
              </a:lnSpc>
              <a:buSzPts val="1850"/>
            </a:pPr>
            <a:r>
              <a:rPr lang="en-US" sz="1850"/>
              <a:t>Developer: </a:t>
            </a:r>
            <a:r>
              <a:rPr lang="en-US" sz="1850" i="1"/>
              <a:t>Levi Bajuscik</a:t>
            </a:r>
            <a:endParaRPr/>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Slide1">
            <a:hlinkClick r:id="" action="ppaction://media"/>
            <a:extLst>
              <a:ext uri="{FF2B5EF4-FFF2-40B4-BE49-F238E27FC236}">
                <a16:creationId xmlns:a16="http://schemas.microsoft.com/office/drawing/2014/main" id="{59B0C3BD-F823-E10C-55B0-B9272ED79FD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40150" y="6191816"/>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118"/>
    </mc:Choice>
    <mc:Fallback xmlns="">
      <p:transition spd="slow" advTm="12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91" objId="2"/>
        <p14:stopEvt time="9865"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C4354C5B-D372-FED7-399F-C4822FB15CD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9537ED2A-D515-57E5-7480-466F12C43EA7}"/>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3D787D87-276E-36C9-3883-2FA23D8F3E93}"/>
              </a:ext>
            </a:extLst>
          </p:cNvPr>
          <p:cNvSpPr txBox="1">
            <a:spLocks noGrp="1"/>
          </p:cNvSpPr>
          <p:nvPr>
            <p:ph type="body" idx="1"/>
          </p:nvPr>
        </p:nvSpPr>
        <p:spPr>
          <a:xfrm>
            <a:off x="7063015" y="1777275"/>
            <a:ext cx="4452256" cy="423284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VerifyResizeIncreasesCollection</a:t>
            </a:r>
            <a:endParaRPr/>
          </a:p>
        </p:txBody>
      </p:sp>
      <p:pic>
        <p:nvPicPr>
          <p:cNvPr id="197" name="Google Shape;197;g9504e29505_0_0" descr="Green Pace logo">
            <a:extLst>
              <a:ext uri="{FF2B5EF4-FFF2-40B4-BE49-F238E27FC236}">
                <a16:creationId xmlns:a16="http://schemas.microsoft.com/office/drawing/2014/main" id="{342C8FB9-DB9B-8701-2781-4CE2C3A8148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computer screen shot of code&#10;&#10;AI-generated content may be incorrect.">
            <a:extLst>
              <a:ext uri="{FF2B5EF4-FFF2-40B4-BE49-F238E27FC236}">
                <a16:creationId xmlns:a16="http://schemas.microsoft.com/office/drawing/2014/main" id="{2F2D1B6A-0BEA-C93B-8EB6-DECC872F77DF}"/>
              </a:ext>
            </a:extLst>
          </p:cNvPr>
          <p:cNvPicPr>
            <a:picLocks noChangeAspect="1"/>
          </p:cNvPicPr>
          <p:nvPr/>
        </p:nvPicPr>
        <p:blipFill>
          <a:blip r:embed="rId7"/>
          <a:stretch>
            <a:fillRect/>
          </a:stretch>
        </p:blipFill>
        <p:spPr>
          <a:xfrm>
            <a:off x="565151" y="1419680"/>
            <a:ext cx="5836556" cy="3773713"/>
          </a:xfrm>
          <a:prstGeom prst="rect">
            <a:avLst/>
          </a:prstGeom>
        </p:spPr>
      </p:pic>
      <p:pic>
        <p:nvPicPr>
          <p:cNvPr id="3" name="Picture 2">
            <a:extLst>
              <a:ext uri="{FF2B5EF4-FFF2-40B4-BE49-F238E27FC236}">
                <a16:creationId xmlns:a16="http://schemas.microsoft.com/office/drawing/2014/main" id="{9D329CD3-5317-FFCC-06FA-8FB2C103037E}"/>
              </a:ext>
            </a:extLst>
          </p:cNvPr>
          <p:cNvPicPr>
            <a:picLocks noChangeAspect="1"/>
          </p:cNvPicPr>
          <p:nvPr/>
        </p:nvPicPr>
        <p:blipFill>
          <a:blip r:embed="rId8"/>
          <a:stretch>
            <a:fillRect/>
          </a:stretch>
        </p:blipFill>
        <p:spPr>
          <a:xfrm>
            <a:off x="514350" y="5194527"/>
            <a:ext cx="5067300" cy="333375"/>
          </a:xfrm>
          <a:prstGeom prst="rect">
            <a:avLst/>
          </a:prstGeom>
        </p:spPr>
      </p:pic>
      <p:pic>
        <p:nvPicPr>
          <p:cNvPr id="4" name="slide 10">
            <a:hlinkClick r:id="" action="ppaction://media"/>
            <a:extLst>
              <a:ext uri="{FF2B5EF4-FFF2-40B4-BE49-F238E27FC236}">
                <a16:creationId xmlns:a16="http://schemas.microsoft.com/office/drawing/2014/main" id="{69F31B1F-3E71-EA1F-ABDB-B167C2AC684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1075" y="6136631"/>
            <a:ext cx="609600" cy="609600"/>
          </a:xfrm>
          <a:prstGeom prst="rect">
            <a:avLst/>
          </a:prstGeom>
        </p:spPr>
      </p:pic>
    </p:spTree>
    <p:custDataLst>
      <p:tags r:id="rId1"/>
    </p:custDataLst>
    <p:extLst>
      <p:ext uri="{BB962C8B-B14F-4D97-AF65-F5344CB8AC3E}">
        <p14:creationId xmlns:p14="http://schemas.microsoft.com/office/powerpoint/2010/main" val="138229128"/>
      </p:ext>
    </p:extLst>
  </p:cSld>
  <p:clrMapOvr>
    <a:masterClrMapping/>
  </p:clrMapOvr>
  <mc:AlternateContent xmlns:mc="http://schemas.openxmlformats.org/markup-compatibility/2006" xmlns:p14="http://schemas.microsoft.com/office/powerpoint/2010/main">
    <mc:Choice Requires="p14">
      <p:transition spd="slow" p14:dur="2000" advTm="11392"/>
    </mc:Choice>
    <mc:Fallback xmlns="">
      <p:transition spd="slow" advTm="11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2" objId="4"/>
        <p14:stopEvt time="9759"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35BED6DD-9A79-0A02-C210-CD508FECBD6D}"/>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57CCA23E-0CD8-1258-EECC-5C3029149091}"/>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36C9AACC-54AC-046B-4F64-572420AD4066}"/>
              </a:ext>
            </a:extLst>
          </p:cNvPr>
          <p:cNvSpPr txBox="1">
            <a:spLocks noGrp="1"/>
          </p:cNvSpPr>
          <p:nvPr>
            <p:ph type="body" idx="1"/>
          </p:nvPr>
        </p:nvSpPr>
        <p:spPr>
          <a:xfrm>
            <a:off x="8024586" y="1713775"/>
            <a:ext cx="4053114" cy="41602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VerifyOutOfRange</a:t>
            </a:r>
            <a:endParaRPr/>
          </a:p>
        </p:txBody>
      </p:sp>
      <p:pic>
        <p:nvPicPr>
          <p:cNvPr id="197" name="Google Shape;197;g9504e29505_0_0" descr="Green Pace logo">
            <a:extLst>
              <a:ext uri="{FF2B5EF4-FFF2-40B4-BE49-F238E27FC236}">
                <a16:creationId xmlns:a16="http://schemas.microsoft.com/office/drawing/2014/main" id="{B78BE601-0358-F975-A58C-E31D151F10C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screen shot of a computer&#10;&#10;AI-generated content may be incorrect.">
            <a:extLst>
              <a:ext uri="{FF2B5EF4-FFF2-40B4-BE49-F238E27FC236}">
                <a16:creationId xmlns:a16="http://schemas.microsoft.com/office/drawing/2014/main" id="{DA01CB4D-3AC0-4D07-6E2D-95D8E20B7EC5}"/>
              </a:ext>
            </a:extLst>
          </p:cNvPr>
          <p:cNvPicPr>
            <a:picLocks noChangeAspect="1"/>
          </p:cNvPicPr>
          <p:nvPr/>
        </p:nvPicPr>
        <p:blipFill>
          <a:blip r:embed="rId7"/>
          <a:stretch>
            <a:fillRect/>
          </a:stretch>
        </p:blipFill>
        <p:spPr>
          <a:xfrm>
            <a:off x="507547" y="1713140"/>
            <a:ext cx="6695622" cy="1880508"/>
          </a:xfrm>
          <a:prstGeom prst="rect">
            <a:avLst/>
          </a:prstGeom>
        </p:spPr>
      </p:pic>
      <p:pic>
        <p:nvPicPr>
          <p:cNvPr id="3" name="Picture 2">
            <a:extLst>
              <a:ext uri="{FF2B5EF4-FFF2-40B4-BE49-F238E27FC236}">
                <a16:creationId xmlns:a16="http://schemas.microsoft.com/office/drawing/2014/main" id="{F52D1AC4-6178-1224-A68D-73366ABEB3DD}"/>
              </a:ext>
            </a:extLst>
          </p:cNvPr>
          <p:cNvPicPr>
            <a:picLocks noChangeAspect="1"/>
          </p:cNvPicPr>
          <p:nvPr/>
        </p:nvPicPr>
        <p:blipFill>
          <a:blip r:embed="rId8"/>
          <a:stretch>
            <a:fillRect/>
          </a:stretch>
        </p:blipFill>
        <p:spPr>
          <a:xfrm>
            <a:off x="506186" y="3593646"/>
            <a:ext cx="3886200" cy="323850"/>
          </a:xfrm>
          <a:prstGeom prst="rect">
            <a:avLst/>
          </a:prstGeom>
        </p:spPr>
      </p:pic>
      <p:pic>
        <p:nvPicPr>
          <p:cNvPr id="4" name="slide 11">
            <a:hlinkClick r:id="" action="ppaction://media"/>
            <a:extLst>
              <a:ext uri="{FF2B5EF4-FFF2-40B4-BE49-F238E27FC236}">
                <a16:creationId xmlns:a16="http://schemas.microsoft.com/office/drawing/2014/main" id="{D1603084-BDD6-6CDD-3363-336F166072C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68100" y="6093627"/>
            <a:ext cx="609600" cy="609600"/>
          </a:xfrm>
          <a:prstGeom prst="rect">
            <a:avLst/>
          </a:prstGeom>
        </p:spPr>
      </p:pic>
    </p:spTree>
    <p:custDataLst>
      <p:tags r:id="rId1"/>
    </p:custDataLst>
    <p:extLst>
      <p:ext uri="{BB962C8B-B14F-4D97-AF65-F5344CB8AC3E}">
        <p14:creationId xmlns:p14="http://schemas.microsoft.com/office/powerpoint/2010/main" val="1486105029"/>
      </p:ext>
    </p:extLst>
  </p:cSld>
  <p:clrMapOvr>
    <a:masterClrMapping/>
  </p:clrMapOvr>
  <mc:AlternateContent xmlns:mc="http://schemas.openxmlformats.org/markup-compatibility/2006" xmlns:p14="http://schemas.microsoft.com/office/powerpoint/2010/main">
    <mc:Choice Requires="p14">
      <p:transition spd="slow" p14:dur="2000" advTm="11171"/>
    </mc:Choice>
    <mc:Fallback xmlns="">
      <p:transition spd="slow" advTm="1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8" objId="4"/>
        <p14:stopEvt time="9757"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4630965" y="1891053"/>
            <a:ext cx="6894286" cy="3541486"/>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6" name="Google Shape;202;p9">
            <a:extLst>
              <a:ext uri="{FF2B5EF4-FFF2-40B4-BE49-F238E27FC236}">
                <a16:creationId xmlns:a16="http://schemas.microsoft.com/office/drawing/2014/main" id="{9FD96CD4-D309-3534-F18C-324AA2212DF8}"/>
              </a:ext>
            </a:extLst>
          </p:cNvPr>
          <p:cNvSpPr txBox="1">
            <a:spLocks/>
          </p:cNvSpPr>
          <p:nvPr/>
        </p:nvSpPr>
        <p:spPr>
          <a:xfrm>
            <a:off x="181427" y="2422630"/>
            <a:ext cx="4029529" cy="173752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SzPts val="4000"/>
            </a:pPr>
            <a:r>
              <a:rPr lang="en-US" sz="1200"/>
              <a:t>Shift left, so automated security tools are used as early as possible and in as many stages as possible.</a:t>
            </a:r>
            <a:endParaRPr lang="en-US"/>
          </a:p>
          <a:p>
            <a:pPr algn="l">
              <a:buSzPts val="4000"/>
            </a:pPr>
            <a:endParaRPr lang="en-US" sz="1200"/>
          </a:p>
          <a:p>
            <a:pPr marL="228600" indent="-228600" algn="l">
              <a:buSzPts val="4000"/>
              <a:buFont typeface="Arial"/>
              <a:buChar char="•"/>
            </a:pPr>
            <a:endParaRPr lang="en-US" sz="1200"/>
          </a:p>
          <a:p>
            <a:pPr marL="228600" indent="-228600" algn="l">
              <a:buSzPts val="4000"/>
              <a:buFont typeface="Arial"/>
              <a:buChar char="•"/>
            </a:pPr>
            <a:endParaRPr lang="en-US" sz="1200"/>
          </a:p>
          <a:p>
            <a:pPr>
              <a:buSzPts val="4000"/>
            </a:pPr>
            <a:endParaRPr lang="en-US"/>
          </a:p>
          <a:p>
            <a:pPr>
              <a:buSzPts val="4000"/>
            </a:pPr>
            <a:endParaRPr lang="en-US"/>
          </a:p>
        </p:txBody>
      </p:sp>
      <p:pic>
        <p:nvPicPr>
          <p:cNvPr id="2" name="slide 12">
            <a:hlinkClick r:id="" action="ppaction://media"/>
            <a:extLst>
              <a:ext uri="{FF2B5EF4-FFF2-40B4-BE49-F238E27FC236}">
                <a16:creationId xmlns:a16="http://schemas.microsoft.com/office/drawing/2014/main" id="{36FDB8B0-79FA-5F8A-DB9E-58FBE659FEC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00164" y="6093627"/>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791"/>
    </mc:Choice>
    <mc:Fallback xmlns="">
      <p:transition spd="slow" advTm="26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9" objId="2"/>
        <p14:stopEvt time="25046"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1713774"/>
            <a:ext cx="10820400" cy="4024125"/>
          </a:xfrm>
          <a:prstGeom prst="rect">
            <a:avLst/>
          </a:prstGeom>
          <a:noFill/>
          <a:ln>
            <a:noFill/>
          </a:ln>
        </p:spPr>
        <p:txBody>
          <a:bodyPr spcFirstLastPara="1" wrap="square" lIns="91425" tIns="45700" rIns="91425" bIns="45700" anchor="t" anchorCtr="0">
            <a:normAutofit/>
          </a:bodyPr>
          <a:lstStyle/>
          <a:p>
            <a:pPr marL="457200" lvl="1" indent="0">
              <a:spcBef>
                <a:spcPts val="0"/>
              </a:spcBef>
              <a:buSzPts val="2000"/>
              <a:buNone/>
            </a:pPr>
            <a:endParaRPr lang="en-US"/>
          </a:p>
          <a:p>
            <a:pPr marL="685800" lvl="1" indent="-228600">
              <a:spcBef>
                <a:spcPts val="0"/>
              </a:spcBef>
              <a:buSzPts val="2000"/>
            </a:pPr>
            <a:endParaRPr lang="en-US"/>
          </a:p>
          <a:p>
            <a:pPr marL="685800" lvl="1" indent="-228600">
              <a:spcBef>
                <a:spcPts val="0"/>
              </a:spcBef>
              <a:buSzPts val="2000"/>
            </a:pPr>
            <a:r>
              <a:rPr lang="en-US"/>
              <a:t>Assess and plan – Threat modeling tools</a:t>
            </a:r>
          </a:p>
          <a:p>
            <a:pPr marL="685800" lvl="1" indent="-228600">
              <a:spcBef>
                <a:spcPts val="0"/>
              </a:spcBef>
              <a:buSzPts val="2000"/>
            </a:pPr>
            <a:endParaRPr lang="en-US"/>
          </a:p>
          <a:p>
            <a:pPr marL="685800" lvl="1" indent="-228600">
              <a:spcBef>
                <a:spcPts val="0"/>
              </a:spcBef>
              <a:buSzPts val="2000"/>
            </a:pPr>
            <a:r>
              <a:rPr lang="en-US"/>
              <a:t>Design – IDE/security plugins and Vulnerability scanning tools</a:t>
            </a:r>
          </a:p>
          <a:p>
            <a:pPr marL="685800" lvl="1" indent="-228600">
              <a:spcBef>
                <a:spcPts val="0"/>
              </a:spcBef>
              <a:buSzPts val="2000"/>
            </a:pPr>
            <a:endParaRPr lang="en-US"/>
          </a:p>
          <a:p>
            <a:pPr marL="685800" lvl="1" indent="-228600">
              <a:spcBef>
                <a:spcPts val="0"/>
              </a:spcBef>
              <a:buSzPts val="2000"/>
            </a:pPr>
            <a:r>
              <a:rPr lang="en-US"/>
              <a:t>Build – SAST tools, compilers, and dependency checks</a:t>
            </a:r>
          </a:p>
          <a:p>
            <a:pPr marL="685800" lvl="1" indent="-228600">
              <a:spcBef>
                <a:spcPts val="0"/>
              </a:spcBef>
              <a:buSzPts val="2000"/>
            </a:pPr>
            <a:endParaRPr lang="en-US"/>
          </a:p>
          <a:p>
            <a:pPr marL="685800" lvl="1" indent="-228600">
              <a:spcBef>
                <a:spcPts val="0"/>
              </a:spcBef>
              <a:buSzPts val="2000"/>
            </a:pPr>
            <a:r>
              <a:rPr lang="en-US"/>
              <a:t>Verify and test – DAST, test coverage tool, unit testing frameworks, and fuzz tests</a:t>
            </a:r>
          </a:p>
          <a:p>
            <a:pPr marL="457200" lvl="1" indent="0">
              <a:spcBef>
                <a:spcPts val="0"/>
              </a:spcBef>
              <a:buSzPts val="2000"/>
              <a:buNone/>
            </a:pPr>
            <a:endParaRPr lang="en-US"/>
          </a:p>
          <a:p>
            <a:pPr marL="685800" lvl="1" indent="-228600">
              <a:spcBef>
                <a:spcPts val="0"/>
              </a:spcBef>
              <a:buSzPts val="2000"/>
            </a:pPr>
            <a:r>
              <a:rPr lang="en-US"/>
              <a:t>Monitor and detect – SIEM and ISCM</a:t>
            </a:r>
          </a:p>
          <a:p>
            <a:pPr marL="685800" lvl="1" indent="-228600">
              <a:spcBef>
                <a:spcPts val="0"/>
              </a:spcBef>
              <a:buSzPts val="2000"/>
            </a:pPr>
            <a:endParaRPr lang="en-US"/>
          </a:p>
          <a:p>
            <a:pPr marL="685800" lvl="1" indent="-228600">
              <a:spcBef>
                <a:spcPts val="0"/>
              </a:spcBef>
              <a:buSzPts val="2000"/>
            </a:pPr>
            <a:endParaRPr lang="en-US"/>
          </a:p>
          <a:p>
            <a:pPr marL="685800" lvl="1" indent="-228600">
              <a:spcBef>
                <a:spcPts val="0"/>
              </a:spcBef>
              <a:buSzPts val="2000"/>
            </a:pPr>
            <a:endParaRPr lang="en-US"/>
          </a:p>
          <a:p>
            <a:pPr marL="685800" lvl="1" indent="-228600">
              <a:spcBef>
                <a:spcPts val="0"/>
              </a:spcBef>
              <a:buSzPts val="2000"/>
            </a:pPr>
            <a:endParaRPr lang="en-US"/>
          </a:p>
          <a:p>
            <a:pPr marL="685800" lvl="1" indent="-228600">
              <a:spcBef>
                <a:spcPts val="0"/>
              </a:spcBef>
              <a:buSzPts val="2000"/>
            </a:pPr>
            <a:endParaRPr lang="en-US"/>
          </a:p>
          <a:p>
            <a:pPr marL="685800" lvl="1" indent="-228600">
              <a:spcBef>
                <a:spcPts val="0"/>
              </a:spcBef>
              <a:buSzPts val="2000"/>
            </a:pPr>
            <a:endParaRPr lang="en-US"/>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3">
            <a:hlinkClick r:id="" action="ppaction://media"/>
            <a:extLst>
              <a:ext uri="{FF2B5EF4-FFF2-40B4-BE49-F238E27FC236}">
                <a16:creationId xmlns:a16="http://schemas.microsoft.com/office/drawing/2014/main" id="{A556397D-C18A-D661-9C0B-DE3EB1EB75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06200" y="5980151"/>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265"/>
    </mc:Choice>
    <mc:Fallback xmlns="">
      <p:transition spd="slow" advTm="35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 objId="2"/>
        <p14:stopEvt time="33909"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lt1"/>
              </a:buClr>
              <a:buSzPts val="2000"/>
              <a:buNone/>
            </a:pPr>
            <a:endParaRPr lang="en-US" sz="2000"/>
          </a:p>
          <a:p>
            <a:pPr marL="228600" indent="-228600">
              <a:spcBef>
                <a:spcPts val="0"/>
              </a:spcBef>
              <a:buSzPts val="2000"/>
            </a:pPr>
            <a:endParaRPr lang="en-US" sz="2000"/>
          </a:p>
          <a:p>
            <a:pPr marL="228600" indent="-228600">
              <a:spcBef>
                <a:spcPts val="0"/>
              </a:spcBef>
              <a:buSzPts val="2000"/>
            </a:pPr>
            <a:r>
              <a:rPr lang="en-US" sz="2000"/>
              <a:t>There is a solid consensus among software security professionals that security should be done as early as possible, the earlier the better </a:t>
            </a:r>
          </a:p>
          <a:p>
            <a:pPr marL="228600" indent="-228600">
              <a:spcBef>
                <a:spcPts val="0"/>
              </a:spcBef>
              <a:buSzPts val="2000"/>
            </a:pPr>
            <a:endParaRPr lang="en-US" sz="2000"/>
          </a:p>
          <a:p>
            <a:pPr marL="228600" indent="-228600">
              <a:spcBef>
                <a:spcPts val="0"/>
              </a:spcBef>
              <a:buSzPts val="2000"/>
            </a:pPr>
            <a:r>
              <a:rPr lang="en-US" sz="2000"/>
              <a:t>Benefits of acting now:</a:t>
            </a:r>
          </a:p>
          <a:p>
            <a:pPr marL="685800" lvl="1" indent="-228600">
              <a:spcBef>
                <a:spcPts val="0"/>
              </a:spcBef>
              <a:buSzPts val="2000"/>
              <a:buFont typeface="Courier New"/>
              <a:buChar char="o"/>
            </a:pPr>
            <a:r>
              <a:rPr lang="en-US" sz="1800"/>
              <a:t>Easier to implement from the beginning</a:t>
            </a:r>
            <a:endParaRPr lang="en-US" sz="1800">
              <a:solidFill>
                <a:srgbClr val="000000"/>
              </a:solidFill>
            </a:endParaRPr>
          </a:p>
          <a:p>
            <a:pPr marL="685800" lvl="1" indent="-228600">
              <a:spcBef>
                <a:spcPts val="0"/>
              </a:spcBef>
              <a:buSzPts val="2000"/>
              <a:buFont typeface="Courier New"/>
              <a:buChar char="o"/>
            </a:pPr>
            <a:r>
              <a:rPr lang="en-US" sz="1800"/>
              <a:t>Catch vulnerabilities early</a:t>
            </a:r>
            <a:endParaRPr lang="en-US" sz="1800">
              <a:solidFill>
                <a:srgbClr val="000000"/>
              </a:solidFill>
            </a:endParaRPr>
          </a:p>
          <a:p>
            <a:pPr marL="685800" lvl="1" indent="-228600">
              <a:spcBef>
                <a:spcPts val="0"/>
              </a:spcBef>
              <a:buSzPts val="2000"/>
              <a:buFont typeface="Courier New"/>
              <a:buChar char="o"/>
            </a:pPr>
            <a:r>
              <a:rPr lang="en-US" sz="1800"/>
              <a:t>Enhances overall application resilience</a:t>
            </a:r>
            <a:endParaRPr lang="en-US"/>
          </a:p>
          <a:p>
            <a:pPr marL="228600" indent="-228600">
              <a:spcBef>
                <a:spcPts val="0"/>
              </a:spcBef>
              <a:buSzPts val="2000"/>
            </a:pPr>
            <a:endParaRPr lang="en-US" sz="2000"/>
          </a:p>
          <a:p>
            <a:pPr marL="228600" indent="-228600">
              <a:spcBef>
                <a:spcPts val="0"/>
              </a:spcBef>
              <a:buSzPts val="2000"/>
            </a:pPr>
            <a:r>
              <a:rPr lang="en-US" sz="2000"/>
              <a:t>weaknesses of acting now:</a:t>
            </a:r>
          </a:p>
          <a:p>
            <a:pPr marL="685800" lvl="1" indent="-228600">
              <a:spcBef>
                <a:spcPts val="0"/>
              </a:spcBef>
              <a:buSzPts val="2000"/>
              <a:buFont typeface="Courier New"/>
              <a:buChar char="o"/>
            </a:pPr>
            <a:r>
              <a:rPr lang="en-US" sz="1800"/>
              <a:t>Steep learning curve</a:t>
            </a:r>
          </a:p>
          <a:p>
            <a:pPr marL="685800" lvl="1" indent="-228600">
              <a:spcBef>
                <a:spcPts val="0"/>
              </a:spcBef>
              <a:buSzPts val="2000"/>
              <a:buFont typeface="Courier New"/>
              <a:buChar char="o"/>
            </a:pPr>
            <a:r>
              <a:rPr lang="en-US" sz="1800"/>
              <a:t>Inadequate training</a:t>
            </a:r>
          </a:p>
          <a:p>
            <a:pPr marL="685800" lvl="1" indent="-228600">
              <a:spcBef>
                <a:spcPts val="0"/>
              </a:spcBef>
              <a:buSzPts val="2000"/>
              <a:buFont typeface="Courier New"/>
              <a:buChar char="o"/>
            </a:pPr>
            <a:r>
              <a:rPr lang="en-US" sz="1800"/>
              <a:t>Resistance to cultural shift</a:t>
            </a:r>
          </a:p>
          <a:p>
            <a:pPr marL="685800" lvl="1" indent="-228600">
              <a:spcBef>
                <a:spcPts val="0"/>
              </a:spcBef>
              <a:buSzPts val="2000"/>
              <a:buFont typeface="Courier New"/>
              <a:buChar char="o"/>
            </a:pPr>
            <a:endParaRPr lang="en-US" sz="1800"/>
          </a:p>
          <a:p>
            <a:pPr marL="685800" lvl="1" indent="-228600">
              <a:spcBef>
                <a:spcPts val="0"/>
              </a:spcBef>
              <a:buSzPts val="2000"/>
              <a:buFont typeface="Courier New"/>
              <a:buChar char="o"/>
            </a:pPr>
            <a:endParaRPr lang="en-US" sz="1800"/>
          </a:p>
          <a:p>
            <a:pPr marL="457200" lvl="1" indent="0">
              <a:spcBef>
                <a:spcPts val="0"/>
              </a:spcBef>
              <a:buSzPts val="2000"/>
              <a:buNone/>
            </a:pPr>
            <a:endParaRPr lang="en-US" sz="1800"/>
          </a:p>
          <a:p>
            <a:pPr marL="457200" lvl="1" indent="0">
              <a:spcBef>
                <a:spcPts val="0"/>
              </a:spcBef>
              <a:buSzPts val="2000"/>
              <a:buNone/>
            </a:pPr>
            <a:r>
              <a:rPr lang="en-US" sz="1800"/>
              <a:t>   </a:t>
            </a:r>
          </a:p>
          <a:p>
            <a:pPr marL="685800" lvl="1" indent="-228600">
              <a:spcBef>
                <a:spcPts val="0"/>
              </a:spcBef>
              <a:buSzPts val="2000"/>
              <a:buFont typeface="Courier New"/>
              <a:buChar char="o"/>
            </a:pPr>
            <a:endParaRPr lang="en-US" sz="1800"/>
          </a:p>
          <a:p>
            <a:pPr marL="685800" lvl="1" indent="-228600">
              <a:spcBef>
                <a:spcPts val="0"/>
              </a:spcBef>
              <a:buSzPts val="2000"/>
              <a:buFont typeface="Courier New"/>
              <a:buChar char="o"/>
            </a:pPr>
            <a:endParaRPr lang="en-US" sz="1800"/>
          </a:p>
          <a:p>
            <a:pPr marL="685800" lvl="1" indent="-228600">
              <a:spcBef>
                <a:spcPts val="0"/>
              </a:spcBef>
              <a:buSzPts val="2000"/>
              <a:buFont typeface="Courier New"/>
              <a:buChar char="o"/>
            </a:pPr>
            <a:endParaRPr lang="en-US" sz="180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4">
            <a:hlinkClick r:id="" action="ppaction://media"/>
            <a:extLst>
              <a:ext uri="{FF2B5EF4-FFF2-40B4-BE49-F238E27FC236}">
                <a16:creationId xmlns:a16="http://schemas.microsoft.com/office/drawing/2014/main" id="{E94D98FC-3548-92BC-FD85-397530BC746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1075" y="5980151"/>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1499"/>
    </mc:Choice>
    <mc:Fallback xmlns="">
      <p:transition spd="slow" advTm="51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8" objId="2"/>
        <p14:stopEvt time="50413"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endParaRPr lang="en-US"/>
          </a:p>
          <a:p>
            <a:pPr marL="1143000" lvl="2" indent="-228600">
              <a:spcBef>
                <a:spcPts val="0"/>
              </a:spcBef>
            </a:pPr>
            <a:r>
              <a:rPr lang="en-US"/>
              <a:t>Foster the </a:t>
            </a:r>
            <a:r>
              <a:rPr lang="en-US" err="1"/>
              <a:t>DevsecOps</a:t>
            </a:r>
            <a:r>
              <a:rPr lang="en-US"/>
              <a:t> culture as it takes time, training, and devotion to fully adopt</a:t>
            </a:r>
          </a:p>
          <a:p>
            <a:pPr marL="1143000" lvl="2" indent="-228600">
              <a:spcBef>
                <a:spcPts val="0"/>
              </a:spcBef>
            </a:pPr>
            <a:endParaRPr lang="en-US"/>
          </a:p>
          <a:p>
            <a:pPr marL="1143000" lvl="2" indent="-228600">
              <a:spcBef>
                <a:spcPts val="0"/>
              </a:spcBef>
            </a:pPr>
            <a:r>
              <a:rPr lang="en-US"/>
              <a:t>Regular audits to identify where security may still be lacking</a:t>
            </a:r>
          </a:p>
          <a:p>
            <a:pPr marL="1143000" lvl="2" indent="-228600">
              <a:spcBef>
                <a:spcPts val="0"/>
              </a:spcBef>
            </a:pPr>
            <a:endParaRPr lang="en-US"/>
          </a:p>
          <a:p>
            <a:pPr marL="1143000" lvl="2" indent="-228600">
              <a:spcBef>
                <a:spcPts val="0"/>
              </a:spcBef>
            </a:pPr>
            <a:r>
              <a:rPr lang="en-US"/>
              <a:t>Better understanding of Green Pace's risk appetite</a:t>
            </a:r>
          </a:p>
          <a:p>
            <a:pPr marL="1600200" lvl="3">
              <a:spcBef>
                <a:spcPts val="0"/>
              </a:spcBef>
            </a:pPr>
            <a:r>
              <a:rPr lang="en-US">
                <a:hlinkClick r:id="rId6"/>
              </a:rPr>
              <a:t>What is a Security Policy? Types, Components and Examples</a:t>
            </a:r>
            <a:endParaRPr lang="en-US"/>
          </a:p>
          <a:p>
            <a:pPr marL="1143000" lvl="2" indent="-228600">
              <a:spcBef>
                <a:spcPts val="0"/>
              </a:spcBef>
            </a:pPr>
            <a:endParaRPr lang="en-US"/>
          </a:p>
          <a:p>
            <a:pPr marL="1143000" lvl="2" indent="-228600">
              <a:spcBef>
                <a:spcPts val="0"/>
              </a:spcBef>
            </a:pPr>
            <a:r>
              <a:rPr lang="en-US"/>
              <a:t>Determine the roles or attributes for access control</a:t>
            </a:r>
          </a:p>
          <a:p>
            <a:pPr marL="1143000" lvl="2" indent="-228600">
              <a:spcBef>
                <a:spcPts val="0"/>
              </a:spcBef>
            </a:pPr>
            <a:endParaRPr lang="en-US"/>
          </a:p>
          <a:p>
            <a:pPr marL="1143000" lvl="2" indent="-228600">
              <a:spcBef>
                <a:spcPts val="0"/>
              </a:spcBef>
            </a:pPr>
            <a:r>
              <a:rPr lang="en-US"/>
              <a:t>Clear classification of data that we will be collecting</a:t>
            </a:r>
          </a:p>
          <a:p>
            <a:pPr marL="1600200" lvl="3">
              <a:spcBef>
                <a:spcPts val="0"/>
              </a:spcBef>
            </a:pPr>
            <a:r>
              <a:rPr lang="en-US">
                <a:hlinkClick r:id="rId7"/>
              </a:rPr>
              <a:t>Key elements of an information security policy | Infosec</a:t>
            </a:r>
            <a:endParaRPr lang="en-US"/>
          </a:p>
          <a:p>
            <a:pPr marL="1600200" lvl="3">
              <a:spcBef>
                <a:spcPts val="0"/>
              </a:spcBef>
            </a:pPr>
            <a:endParaRPr lang="en-US"/>
          </a:p>
          <a:p>
            <a:pPr marL="1600200" lvl="3">
              <a:spcBef>
                <a:spcPts val="0"/>
              </a:spcBef>
            </a:pPr>
            <a:endParaRPr lang="en-US"/>
          </a:p>
          <a:p>
            <a:pPr marL="1143000" lvl="2" indent="-228600">
              <a:spcBef>
                <a:spcPts val="0"/>
              </a:spcBef>
            </a:pPr>
            <a:endParaRPr lang="en-US"/>
          </a:p>
          <a:p>
            <a:pPr marL="1143000" lvl="2" indent="-228600">
              <a:spcBef>
                <a:spcPts val="0"/>
              </a:spcBef>
            </a:pPr>
            <a:endParaRPr lang="en-US"/>
          </a:p>
          <a:p>
            <a:pPr marL="1143000" lvl="2" indent="-228600">
              <a:spcBef>
                <a:spcPts val="0"/>
              </a:spcBef>
            </a:pPr>
            <a:endParaRPr lang="en-US"/>
          </a:p>
          <a:p>
            <a:pPr marL="1143000" lvl="2" indent="-228600">
              <a:spcBef>
                <a:spcPts val="0"/>
              </a:spcBef>
            </a:pPr>
            <a:endParaRPr lang="en-US"/>
          </a:p>
        </p:txBody>
      </p:sp>
      <p:pic>
        <p:nvPicPr>
          <p:cNvPr id="225" name="Google Shape;225;p12"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slide 15">
            <a:hlinkClick r:id="" action="ppaction://media"/>
            <a:extLst>
              <a:ext uri="{FF2B5EF4-FFF2-40B4-BE49-F238E27FC236}">
                <a16:creationId xmlns:a16="http://schemas.microsoft.com/office/drawing/2014/main" id="{BAACD8EF-3E98-AAF4-3370-BBEAF961542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3638" y="5980151"/>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274"/>
    </mc:Choice>
    <mc:Fallback xmlns="">
      <p:transition spd="slow" advTm="58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8" objId="2"/>
        <p14:stopEvt time="57243" objId="2"/>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a:t>Security must be considered from the very beginning and needs to have a proactive approach</a:t>
            </a:r>
            <a:endParaRPr lang="en-US" sz="1800"/>
          </a:p>
          <a:p>
            <a:pPr marL="228600" indent="-228600">
              <a:spcBef>
                <a:spcPts val="0"/>
              </a:spcBef>
              <a:buSzPts val="2200"/>
            </a:pPr>
            <a:endParaRPr lang="en-US"/>
          </a:p>
          <a:p>
            <a:pPr marL="228600" indent="-228600">
              <a:spcBef>
                <a:spcPts val="0"/>
              </a:spcBef>
              <a:buSzPts val="2200"/>
            </a:pPr>
            <a:r>
              <a:rPr lang="en-US"/>
              <a:t>DevSecOps training and culture must be embraced</a:t>
            </a:r>
          </a:p>
          <a:p>
            <a:pPr marL="228600" indent="-228600">
              <a:spcBef>
                <a:spcPts val="0"/>
              </a:spcBef>
              <a:buSzPts val="2200"/>
            </a:pPr>
            <a:endParaRPr lang="en-US"/>
          </a:p>
          <a:p>
            <a:pPr marL="228600" indent="-228600">
              <a:spcBef>
                <a:spcPts val="0"/>
              </a:spcBef>
              <a:buSzPts val="2200"/>
            </a:pPr>
            <a:r>
              <a:rPr lang="en-US"/>
              <a:t>Conduct regular gap analysis</a:t>
            </a:r>
          </a:p>
          <a:p>
            <a:pPr marL="685800" lvl="1" indent="-228600">
              <a:spcBef>
                <a:spcPts val="0"/>
              </a:spcBef>
              <a:buSzPts val="2200"/>
              <a:buFont typeface="Courier New"/>
              <a:buChar char="o"/>
            </a:pPr>
            <a:r>
              <a:rPr lang="en-US">
                <a:hlinkClick r:id="rId6"/>
              </a:rPr>
              <a:t>How to Identify and Address Gaps in Your Cybersecurity Compliance With a Cybersecurity Gap Analysis</a:t>
            </a:r>
            <a:endParaRPr lang="en-US"/>
          </a:p>
          <a:p>
            <a:pPr marL="228600" indent="-228600">
              <a:spcBef>
                <a:spcPts val="0"/>
              </a:spcBef>
              <a:buSzPts val="2200"/>
            </a:pPr>
            <a:endParaRPr lang="en-US"/>
          </a:p>
          <a:p>
            <a:pPr marL="228600" indent="-228600">
              <a:spcBef>
                <a:spcPts val="0"/>
              </a:spcBef>
              <a:buSzPts val="2200"/>
            </a:pPr>
            <a:r>
              <a:rPr lang="en-US"/>
              <a:t>The security policy needs to be reviewed regularly and updated when necessary</a:t>
            </a:r>
          </a:p>
          <a:p>
            <a:pPr marL="228600" indent="-88900">
              <a:buSzPts val="2200"/>
              <a:buNone/>
            </a:pPr>
            <a:endParaRPr lang="en-US"/>
          </a:p>
        </p:txBody>
      </p:sp>
      <p:pic>
        <p:nvPicPr>
          <p:cNvPr id="232" name="Google Shape;232;p1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16">
            <a:hlinkClick r:id="" action="ppaction://media"/>
            <a:extLst>
              <a:ext uri="{FF2B5EF4-FFF2-40B4-BE49-F238E27FC236}">
                <a16:creationId xmlns:a16="http://schemas.microsoft.com/office/drawing/2014/main" id="{3F5FDC30-9134-E521-127B-17EABEEDD5B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3638" y="6093627"/>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8770"/>
    </mc:Choice>
    <mc:Fallback xmlns="">
      <p:transition spd="slow" advTm="28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0" objId="2"/>
        <p14:stopEvt time="27591" objId="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200"/>
            </a:pPr>
            <a:r>
              <a:rPr lang="en-US" sz="1200" err="1"/>
              <a:t>DevSecOps</a:t>
            </a:r>
            <a:r>
              <a:rPr lang="en-US" sz="1200"/>
              <a:t>  Fundamentals  Guidebook:  </a:t>
            </a:r>
            <a:r>
              <a:rPr lang="en-US" sz="1200" err="1"/>
              <a:t>DevSecOps</a:t>
            </a:r>
            <a:r>
              <a:rPr lang="en-US" sz="1200"/>
              <a:t> Tools &amp; Activities . (2021, March). </a:t>
            </a:r>
            <a:r>
              <a:rPr lang="en-US" sz="1200">
                <a:hlinkClick r:id="rId4"/>
              </a:rPr>
              <a:t>https://dl.dod.cyber.mil/wp-content/uploads/devsecops/pdf/DevSecOpsTools-ActivitiesGuidebook.pdf</a:t>
            </a:r>
            <a:r>
              <a:rPr lang="en-US" sz="1200"/>
              <a:t> </a:t>
            </a:r>
          </a:p>
          <a:p>
            <a:pPr marL="342900">
              <a:spcBef>
                <a:spcPts val="0"/>
              </a:spcBef>
              <a:buSzPts val="2200"/>
            </a:pPr>
            <a:endParaRPr lang="en-US" sz="1200"/>
          </a:p>
          <a:p>
            <a:pPr marL="342900">
              <a:spcBef>
                <a:spcPts val="0"/>
              </a:spcBef>
              <a:buSzPts val="2200"/>
            </a:pPr>
            <a:r>
              <a:rPr lang="en-US" sz="1200"/>
              <a:t>Nolan, J. (2025, March 14). </a:t>
            </a:r>
            <a:r>
              <a:rPr lang="en-US" sz="1200" i="1"/>
              <a:t>Importance of auditing user account &amp; security permissions</a:t>
            </a:r>
            <a:r>
              <a:rPr lang="en-US" sz="1200"/>
              <a:t>. </a:t>
            </a:r>
            <a:r>
              <a:rPr lang="en-US" sz="1200" err="1"/>
              <a:t>Sourcepass</a:t>
            </a:r>
            <a:r>
              <a:rPr lang="en-US" sz="1200"/>
              <a:t>. </a:t>
            </a:r>
            <a:r>
              <a:rPr lang="en-US" sz="1200">
                <a:hlinkClick r:id="rId5"/>
              </a:rPr>
              <a:t>https://blog.sourcepass.com/sourcepass-blog/why-your-business-needs-to-audit-user-account-and-security-permissions</a:t>
            </a:r>
            <a:r>
              <a:rPr lang="en-US" sz="1200"/>
              <a:t> </a:t>
            </a:r>
          </a:p>
          <a:p>
            <a:pPr marL="228600" lvl="0" indent="-228600" algn="l">
              <a:lnSpc>
                <a:spcPct val="90000"/>
              </a:lnSpc>
              <a:spcBef>
                <a:spcPts val="0"/>
              </a:spcBef>
              <a:spcAft>
                <a:spcPts val="0"/>
              </a:spcAft>
              <a:buClr>
                <a:schemeClr val="lt1"/>
              </a:buClr>
              <a:buSzPts val="2200"/>
              <a:buChar char="•"/>
            </a:pPr>
            <a:endParaRPr lang="en-US" sz="1200"/>
          </a:p>
          <a:p>
            <a:pPr marL="342900">
              <a:spcBef>
                <a:spcPts val="0"/>
              </a:spcBef>
              <a:buSzPts val="2200"/>
            </a:pPr>
            <a:r>
              <a:rPr lang="en-US" sz="1200"/>
              <a:t>Jones, E. (2025, June 18). </a:t>
            </a:r>
            <a:r>
              <a:rPr lang="en-US" sz="1200" i="1"/>
              <a:t>How to identify and address gaps in your cybersecurity compliance with a cybersecurity gap analysis</a:t>
            </a:r>
            <a:r>
              <a:rPr lang="en-US" sz="1200"/>
              <a:t>. Warren Averett CPAs &amp; Advisors. </a:t>
            </a:r>
            <a:r>
              <a:rPr lang="en-US" sz="1200">
                <a:hlinkClick r:id="rId6"/>
              </a:rPr>
              <a:t>https://warrenaverett.com/insights/cybersecurity-gap-analysis/</a:t>
            </a:r>
            <a:r>
              <a:rPr lang="en-US" sz="1200"/>
              <a:t> </a:t>
            </a:r>
          </a:p>
          <a:p>
            <a:pPr marL="228600" indent="-228600">
              <a:spcBef>
                <a:spcPts val="0"/>
              </a:spcBef>
              <a:buSzPts val="2200"/>
            </a:pPr>
            <a:endParaRPr lang="en-US" sz="1200"/>
          </a:p>
          <a:p>
            <a:pPr marL="342900">
              <a:spcBef>
                <a:spcPts val="0"/>
              </a:spcBef>
              <a:buSzPts val="2200"/>
            </a:pPr>
            <a:r>
              <a:rPr lang="en-US" sz="1200" err="1"/>
              <a:t>Grimmick</a:t>
            </a:r>
            <a:r>
              <a:rPr lang="en-US" sz="1200"/>
              <a:t>, R. (2024, November 13). </a:t>
            </a:r>
            <a:r>
              <a:rPr lang="en-US" sz="1200" i="1"/>
              <a:t>What is a security policy? definition, elements, and examples</a:t>
            </a:r>
            <a:r>
              <a:rPr lang="en-US" sz="1200"/>
              <a:t>. Varonis. </a:t>
            </a:r>
            <a:r>
              <a:rPr lang="en-US" sz="1200">
                <a:hlinkClick r:id="rId7"/>
              </a:rPr>
              <a:t>https://www.varonis.com/blog/what-is-a-security-policy</a:t>
            </a:r>
            <a:r>
              <a:rPr lang="en-US" sz="1200"/>
              <a:t> </a:t>
            </a:r>
          </a:p>
          <a:p>
            <a:pPr marL="228600" indent="-228600">
              <a:spcBef>
                <a:spcPts val="0"/>
              </a:spcBef>
              <a:buSzPts val="2200"/>
            </a:pPr>
            <a:endParaRPr lang="en-US"/>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34"/>
    </mc:Choice>
    <mc:Fallback xmlns="">
      <p:transition spd="slow" advTm="303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123371" y="1713774"/>
            <a:ext cx="10820400" cy="4024125"/>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lang="en-US"/>
              <a:t>This security policy has set a collection of coding standards and best practices to protect our system and the data we collect. This collection of standards make up some of the layers in the defense in depth strategy.</a:t>
            </a:r>
          </a:p>
          <a:p>
            <a:pPr marL="685800" lvl="0" indent="0" algn="l">
              <a:lnSpc>
                <a:spcPct val="90000"/>
              </a:lnSpc>
              <a:spcBef>
                <a:spcPts val="0"/>
              </a:spcBef>
              <a:spcAft>
                <a:spcPts val="0"/>
              </a:spcAft>
              <a:buNone/>
            </a:pPr>
            <a:endParaRPr lang="en-US"/>
          </a:p>
          <a:p>
            <a:pPr marL="0" indent="0">
              <a:buSzPts val="2200"/>
              <a:buNone/>
            </a:pPr>
            <a:endParaRPr lang="en-US"/>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2">
            <a:hlinkClick r:id="" action="ppaction://media"/>
            <a:extLst>
              <a:ext uri="{FF2B5EF4-FFF2-40B4-BE49-F238E27FC236}">
                <a16:creationId xmlns:a16="http://schemas.microsoft.com/office/drawing/2014/main" id="{8EBBB6E9-AE74-16D9-6484-ADC923EC904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82400" y="62484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391"/>
    </mc:Choice>
    <mc:Fallback xmlns="">
      <p:transition spd="slow" advTm="23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8" objId="2"/>
        <p14:stopEvt time="22636"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77500" lnSpcReduction="20000"/>
          </a:bodyPr>
          <a:lstStyle/>
          <a:p>
            <a:pPr marL="228600" indent="0">
              <a:lnSpc>
                <a:spcPct val="107916"/>
              </a:lnSpc>
              <a:spcBef>
                <a:spcPts val="0"/>
              </a:spcBef>
              <a:buNone/>
            </a:pPr>
            <a:r>
              <a:rPr lang="en-US" sz="2000">
                <a:solidFill>
                  <a:srgbClr val="FFFFFF"/>
                </a:solidFill>
              </a:rPr>
              <a:t>Likely: Vulnerability is likely to be exploited </a:t>
            </a:r>
            <a:endParaRPr lang="en-US" sz="2000"/>
          </a:p>
          <a:p>
            <a:pPr marL="228600" lvl="0" indent="0" algn="l">
              <a:lnSpc>
                <a:spcPct val="107915"/>
              </a:lnSpc>
              <a:spcBef>
                <a:spcPts val="0"/>
              </a:spcBef>
              <a:spcAft>
                <a:spcPts val="0"/>
              </a:spcAft>
              <a:buNone/>
            </a:pPr>
            <a:endParaRPr lang="en-US" sz="2000"/>
          </a:p>
          <a:p>
            <a:pPr marL="228600" indent="0">
              <a:lnSpc>
                <a:spcPct val="107915"/>
              </a:lnSpc>
              <a:spcBef>
                <a:spcPts val="0"/>
              </a:spcBef>
              <a:buNone/>
            </a:pPr>
            <a:r>
              <a:rPr lang="en-US" sz="2000"/>
              <a:t>Unlikely: Vulnerability is unlikely to be exploited</a:t>
            </a:r>
          </a:p>
          <a:p>
            <a:pPr marL="228600" indent="0">
              <a:lnSpc>
                <a:spcPct val="107915"/>
              </a:lnSpc>
              <a:spcBef>
                <a:spcPts val="0"/>
              </a:spcBef>
              <a:buNone/>
            </a:pPr>
            <a:endParaRPr lang="en-US" sz="2000"/>
          </a:p>
          <a:p>
            <a:pPr marL="228600" indent="0">
              <a:lnSpc>
                <a:spcPct val="107915"/>
              </a:lnSpc>
              <a:spcBef>
                <a:spcPts val="0"/>
              </a:spcBef>
              <a:buNone/>
            </a:pPr>
            <a:r>
              <a:rPr lang="en-US" sz="2000"/>
              <a:t>Priority: Vulnerability is likely to be exploited with a high severity</a:t>
            </a:r>
          </a:p>
          <a:p>
            <a:pPr marL="228600" indent="0">
              <a:lnSpc>
                <a:spcPct val="107915"/>
              </a:lnSpc>
              <a:spcBef>
                <a:spcPts val="0"/>
              </a:spcBef>
              <a:buNone/>
            </a:pPr>
            <a:endParaRPr lang="en-US" sz="2000"/>
          </a:p>
          <a:p>
            <a:pPr marL="228600" indent="0">
              <a:lnSpc>
                <a:spcPct val="107915"/>
              </a:lnSpc>
              <a:spcBef>
                <a:spcPts val="0"/>
              </a:spcBef>
              <a:buNone/>
            </a:pPr>
            <a:r>
              <a:rPr lang="en-US" sz="2000"/>
              <a:t>Low priority: Vulnerability is unlikely to be exploited with a low severity</a:t>
            </a:r>
          </a:p>
          <a:p>
            <a:pPr marL="228600" indent="-88900">
              <a:buSzPts val="2200"/>
              <a:buNone/>
            </a:pPr>
            <a:endParaRPr lang="en-US"/>
          </a:p>
        </p:txBody>
      </p:sp>
      <p:graphicFrame>
        <p:nvGraphicFramePr>
          <p:cNvPr id="161" name="Google Shape;161;p4" descr="Alt text required"/>
          <p:cNvGraphicFramePr/>
          <p:nvPr>
            <p:extLst>
              <p:ext uri="{D42A27DB-BD31-4B8C-83A1-F6EECF244321}">
                <p14:modId xmlns:p14="http://schemas.microsoft.com/office/powerpoint/2010/main" val="620508637"/>
              </p:ext>
            </p:extLst>
          </p:nvPr>
        </p:nvGraphicFramePr>
        <p:xfrm>
          <a:off x="3171900" y="2561050"/>
          <a:ext cx="7835225" cy="35676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chemeClr val="bg2"/>
                          </a:solidFill>
                        </a:rPr>
                        <a:t>Likely</a:t>
                      </a:r>
                      <a:endParaRPr sz="1400" u="none" strike="noStrike" cap="none">
                        <a:solidFill>
                          <a:schemeClr val="bg2"/>
                        </a:solidFill>
                      </a:endParaRP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bg2"/>
                          </a:solidFill>
                        </a:rPr>
                        <a:t>STD-003-CPP</a:t>
                      </a:r>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STD-004-CPP</a:t>
                      </a:r>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STD-005-CPP</a:t>
                      </a:r>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STD-008-CPP</a:t>
                      </a:r>
                      <a:endParaRPr lang="en-US"/>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chemeClr val="bg2"/>
                          </a:solidFill>
                        </a:rPr>
                        <a:t>Priority</a:t>
                      </a:r>
                      <a:endParaRPr sz="1400" u="none" strike="noStrike" cap="none">
                        <a:solidFill>
                          <a:schemeClr val="bg2"/>
                        </a:solidFill>
                      </a:endParaRP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bg2"/>
                          </a:solidFill>
                        </a:rPr>
                        <a:t>STD-002-CPP</a:t>
                      </a:r>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STD-005-CPP</a:t>
                      </a:r>
                      <a:endParaRPr lang="en-US"/>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STD-008-CPP</a:t>
                      </a:r>
                      <a:endParaRPr lang="en-US"/>
                    </a:p>
                    <a:p>
                      <a:pPr marL="0" marR="0" lvl="0" indent="0" algn="ctr">
                        <a:lnSpc>
                          <a:spcPct val="100000"/>
                        </a:lnSpc>
                        <a:spcBef>
                          <a:spcPts val="0"/>
                        </a:spcBef>
                        <a:spcAft>
                          <a:spcPts val="0"/>
                        </a:spcAft>
                        <a:buSzPts val="3600"/>
                        <a:buFont typeface="Arial"/>
                        <a:buNone/>
                      </a:pPr>
                      <a:endParaRPr lang="en-US" sz="1400" u="none" strike="noStrike" cap="none">
                        <a:solidFill>
                          <a:schemeClr val="bg2"/>
                        </a:solidFill>
                      </a:endParaRPr>
                    </a:p>
                    <a:p>
                      <a:pPr marL="0" marR="0" lvl="0" indent="0" algn="ctr">
                        <a:lnSpc>
                          <a:spcPct val="100000"/>
                        </a:lnSpc>
                        <a:spcBef>
                          <a:spcPts val="0"/>
                        </a:spcBef>
                        <a:spcAft>
                          <a:spcPts val="0"/>
                        </a:spcAft>
                        <a:buSzPts val="3600"/>
                        <a:buFont typeface="Arial"/>
                        <a:buNone/>
                      </a:pPr>
                      <a:endParaRPr lang="en-US" sz="1400" u="none" strike="noStrike" cap="none">
                        <a:solidFill>
                          <a:schemeClr val="bg2"/>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chemeClr val="bg2"/>
                          </a:solidFill>
                        </a:rPr>
                        <a:t>Low priority</a:t>
                      </a:r>
                      <a:endParaRPr sz="1400" u="none" strike="noStrike" cap="none">
                        <a:solidFill>
                          <a:schemeClr val="bg2"/>
                        </a:solidFill>
                      </a:endParaRPr>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STD-001-CPP</a:t>
                      </a:r>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STD-006-CPP</a:t>
                      </a:r>
                      <a:endParaRPr lang="en-US"/>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STD-007-CPP</a:t>
                      </a:r>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STD-010-CPP</a:t>
                      </a:r>
                      <a:endParaRPr lang="en-US"/>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chemeClr val="bg2"/>
                          </a:solidFill>
                        </a:rPr>
                        <a:t>Unlikely</a:t>
                      </a:r>
                      <a:endParaRPr sz="1400" u="none" strike="noStrike" cap="none">
                        <a:solidFill>
                          <a:schemeClr val="bg2"/>
                        </a:solidFill>
                      </a:endParaRPr>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STD-001-CPP</a:t>
                      </a:r>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STD-006-CPP</a:t>
                      </a:r>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STD-009-CPP</a:t>
                      </a:r>
                    </a:p>
                    <a:p>
                      <a:pPr marL="0" marR="0" lvl="0" indent="0" algn="ctr">
                        <a:lnSpc>
                          <a:spcPct val="100000"/>
                        </a:lnSpc>
                        <a:spcBef>
                          <a:spcPts val="0"/>
                        </a:spcBef>
                        <a:spcAft>
                          <a:spcPts val="0"/>
                        </a:spcAft>
                        <a:buNone/>
                      </a:pPr>
                      <a:r>
                        <a:rPr lang="en-US" sz="1400" b="0" i="0" u="none" strike="noStrike" cap="none" noProof="0">
                          <a:solidFill>
                            <a:schemeClr val="bg2"/>
                          </a:solidFill>
                          <a:latin typeface="Arial"/>
                        </a:rPr>
                        <a:t>STD-010-CPP</a:t>
                      </a:r>
                      <a:endParaRPr lang="en-US"/>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3">
            <a:hlinkClick r:id="" action="ppaction://media"/>
            <a:extLst>
              <a:ext uri="{FF2B5EF4-FFF2-40B4-BE49-F238E27FC236}">
                <a16:creationId xmlns:a16="http://schemas.microsoft.com/office/drawing/2014/main" id="{5C6B6DE6-443C-5319-98B2-447E8B0414E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06200" y="6093627"/>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6594"/>
    </mc:Choice>
    <mc:Fallback xmlns="">
      <p:transition spd="slow" advTm="46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9" objId="2"/>
        <p14:stopEvt time="45210"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12" name="Table 11">
            <a:extLst>
              <a:ext uri="{FF2B5EF4-FFF2-40B4-BE49-F238E27FC236}">
                <a16:creationId xmlns:a16="http://schemas.microsoft.com/office/drawing/2014/main" id="{FFC32BA4-07ED-DDF5-6D35-07E562F2E6F7}"/>
              </a:ext>
            </a:extLst>
          </p:cNvPr>
          <p:cNvGraphicFramePr>
            <a:graphicFrameLocks noGrp="1"/>
          </p:cNvGraphicFramePr>
          <p:nvPr>
            <p:extLst>
              <p:ext uri="{D42A27DB-BD31-4B8C-83A1-F6EECF244321}">
                <p14:modId xmlns:p14="http://schemas.microsoft.com/office/powerpoint/2010/main" val="2920293228"/>
              </p:ext>
            </p:extLst>
          </p:nvPr>
        </p:nvGraphicFramePr>
        <p:xfrm>
          <a:off x="2011680" y="2058485"/>
          <a:ext cx="8168640" cy="3708397"/>
        </p:xfrm>
        <a:graphic>
          <a:graphicData uri="http://schemas.openxmlformats.org/drawingml/2006/table">
            <a:tbl>
              <a:tblPr firstRow="1" bandRow="1">
                <a:tableStyleId>{802198C4-3087-4945-87E3-76CBB3509B7E}</a:tableStyleId>
              </a:tblPr>
              <a:tblGrid>
                <a:gridCol w="4084320">
                  <a:extLst>
                    <a:ext uri="{9D8B030D-6E8A-4147-A177-3AD203B41FA5}">
                      <a16:colId xmlns:a16="http://schemas.microsoft.com/office/drawing/2014/main" val="3033937492"/>
                    </a:ext>
                  </a:extLst>
                </a:gridCol>
                <a:gridCol w="4084320">
                  <a:extLst>
                    <a:ext uri="{9D8B030D-6E8A-4147-A177-3AD203B41FA5}">
                      <a16:colId xmlns:a16="http://schemas.microsoft.com/office/drawing/2014/main" val="888039313"/>
                    </a:ext>
                  </a:extLst>
                </a:gridCol>
              </a:tblGrid>
              <a:tr h="370840">
                <a:tc>
                  <a:txBody>
                    <a:bodyPr/>
                    <a:lstStyle/>
                    <a:p>
                      <a:pPr marL="0" lvl="0" indent="0">
                        <a:buNone/>
                      </a:pPr>
                      <a:r>
                        <a:rPr lang="en-US">
                          <a:solidFill>
                            <a:schemeClr val="bg1"/>
                          </a:solidFill>
                        </a:rPr>
                        <a:t>Validate Input</a:t>
                      </a:r>
                    </a:p>
                  </a:txBody>
                  <a:tcPr/>
                </a:tc>
                <a:tc>
                  <a:txBody>
                    <a:bodyPr/>
                    <a:lstStyle/>
                    <a:p>
                      <a:pPr lvl="0">
                        <a:buNone/>
                      </a:pPr>
                      <a:r>
                        <a:rPr lang="en-US" sz="1400" b="0" i="0" u="none" strike="noStrike" noProof="0">
                          <a:solidFill>
                            <a:schemeClr val="bg1"/>
                          </a:solidFill>
                          <a:latin typeface="Arial"/>
                        </a:rPr>
                        <a:t>STD-004-CPP, STD-008-CPP</a:t>
                      </a:r>
                      <a:endParaRPr lang="en-US"/>
                    </a:p>
                  </a:txBody>
                  <a:tcPr/>
                </a:tc>
                <a:extLst>
                  <a:ext uri="{0D108BD9-81ED-4DB2-BD59-A6C34878D82A}">
                    <a16:rowId xmlns:a16="http://schemas.microsoft.com/office/drawing/2014/main" val="2947336941"/>
                  </a:ext>
                </a:extLst>
              </a:tr>
              <a:tr h="370840">
                <a:tc>
                  <a:txBody>
                    <a:bodyPr/>
                    <a:lstStyle/>
                    <a:p>
                      <a:r>
                        <a:rPr lang="en-US">
                          <a:solidFill>
                            <a:schemeClr val="bg1"/>
                          </a:solidFill>
                        </a:rPr>
                        <a:t>Heed Compiler Warnings</a:t>
                      </a:r>
                    </a:p>
                  </a:txBody>
                  <a:tcPr/>
                </a:tc>
                <a:tc>
                  <a:txBody>
                    <a:bodyPr/>
                    <a:lstStyle/>
                    <a:p>
                      <a:pPr lvl="0">
                        <a:buNone/>
                      </a:pPr>
                      <a:r>
                        <a:rPr lang="en-US" sz="1400" b="0" i="0" u="none" strike="noStrike" noProof="0">
                          <a:solidFill>
                            <a:schemeClr val="bg1"/>
                          </a:solidFill>
                          <a:latin typeface="Arial"/>
                        </a:rPr>
                        <a:t>STD-001-CPP, STD-002-CPP, STD-003-CPP</a:t>
                      </a:r>
                      <a:endParaRPr lang="en-US"/>
                    </a:p>
                  </a:txBody>
                  <a:tcPr/>
                </a:tc>
                <a:extLst>
                  <a:ext uri="{0D108BD9-81ED-4DB2-BD59-A6C34878D82A}">
                    <a16:rowId xmlns:a16="http://schemas.microsoft.com/office/drawing/2014/main" val="1357327463"/>
                  </a:ext>
                </a:extLst>
              </a:tr>
              <a:tr h="370840">
                <a:tc>
                  <a:txBody>
                    <a:bodyPr/>
                    <a:lstStyle/>
                    <a:p>
                      <a:r>
                        <a:rPr lang="en-US">
                          <a:solidFill>
                            <a:schemeClr val="bg1"/>
                          </a:solidFill>
                        </a:rPr>
                        <a:t>Architect and Design for Security Policies</a:t>
                      </a:r>
                    </a:p>
                  </a:txBody>
                  <a:tcPr/>
                </a:tc>
                <a:tc>
                  <a:txBody>
                    <a:bodyPr/>
                    <a:lstStyle/>
                    <a:p>
                      <a:pPr lvl="0">
                        <a:buNone/>
                      </a:pPr>
                      <a:r>
                        <a:rPr lang="en-US" sz="1400" b="0" i="0" u="none" strike="noStrike" noProof="0">
                          <a:solidFill>
                            <a:schemeClr val="bg1"/>
                          </a:solidFill>
                          <a:latin typeface="Arial"/>
                        </a:rPr>
                        <a:t>STD-007-CPP, STD-009-CPP</a:t>
                      </a:r>
                      <a:endParaRPr lang="en-US"/>
                    </a:p>
                  </a:txBody>
                  <a:tcPr/>
                </a:tc>
                <a:extLst>
                  <a:ext uri="{0D108BD9-81ED-4DB2-BD59-A6C34878D82A}">
                    <a16:rowId xmlns:a16="http://schemas.microsoft.com/office/drawing/2014/main" val="2279377777"/>
                  </a:ext>
                </a:extLst>
              </a:tr>
              <a:tr h="370840">
                <a:tc>
                  <a:txBody>
                    <a:bodyPr/>
                    <a:lstStyle/>
                    <a:p>
                      <a:r>
                        <a:rPr lang="en-US">
                          <a:solidFill>
                            <a:schemeClr val="bg1"/>
                          </a:solidFill>
                        </a:rPr>
                        <a:t>Keep It Simple</a:t>
                      </a:r>
                    </a:p>
                  </a:txBody>
                  <a:tcPr/>
                </a:tc>
                <a:tc>
                  <a:txBody>
                    <a:bodyPr/>
                    <a:lstStyle/>
                    <a:p>
                      <a:pPr lvl="0">
                        <a:buNone/>
                      </a:pPr>
                      <a:r>
                        <a:rPr lang="en-US" sz="1400" b="0" i="0" u="none" strike="noStrike" noProof="0">
                          <a:solidFill>
                            <a:schemeClr val="bg1"/>
                          </a:solidFill>
                          <a:latin typeface="Arial"/>
                        </a:rPr>
                        <a:t>STD-009-CPP, STD-010-CPP</a:t>
                      </a:r>
                      <a:endParaRPr lang="en-US"/>
                    </a:p>
                  </a:txBody>
                  <a:tcPr/>
                </a:tc>
                <a:extLst>
                  <a:ext uri="{0D108BD9-81ED-4DB2-BD59-A6C34878D82A}">
                    <a16:rowId xmlns:a16="http://schemas.microsoft.com/office/drawing/2014/main" val="3848726524"/>
                  </a:ext>
                </a:extLst>
              </a:tr>
              <a:tr h="370840">
                <a:tc>
                  <a:txBody>
                    <a:bodyPr/>
                    <a:lstStyle/>
                    <a:p>
                      <a:r>
                        <a:rPr lang="en-US">
                          <a:solidFill>
                            <a:schemeClr val="bg1"/>
                          </a:solidFill>
                        </a:rPr>
                        <a:t>Default Deny</a:t>
                      </a:r>
                    </a:p>
                  </a:txBody>
                  <a:tcPr/>
                </a:tc>
                <a:tc>
                  <a:txBody>
                    <a:bodyPr/>
                    <a:lstStyle/>
                    <a:p>
                      <a:endParaRPr lang="en-US">
                        <a:solidFill>
                          <a:schemeClr val="bg1"/>
                        </a:solidFill>
                      </a:endParaRPr>
                    </a:p>
                  </a:txBody>
                  <a:tcPr/>
                </a:tc>
                <a:extLst>
                  <a:ext uri="{0D108BD9-81ED-4DB2-BD59-A6C34878D82A}">
                    <a16:rowId xmlns:a16="http://schemas.microsoft.com/office/drawing/2014/main" val="4217117154"/>
                  </a:ext>
                </a:extLst>
              </a:tr>
              <a:tr h="370840">
                <a:tc>
                  <a:txBody>
                    <a:bodyPr/>
                    <a:lstStyle/>
                    <a:p>
                      <a:r>
                        <a:rPr lang="en-US">
                          <a:solidFill>
                            <a:schemeClr val="bg1"/>
                          </a:solidFill>
                        </a:rPr>
                        <a:t>Adhere to The Principle of Least Privilege</a:t>
                      </a:r>
                    </a:p>
                  </a:txBody>
                  <a:tcPr/>
                </a:tc>
                <a:tc>
                  <a:txBody>
                    <a:bodyPr/>
                    <a:lstStyle/>
                    <a:p>
                      <a:endParaRPr lang="en-US">
                        <a:solidFill>
                          <a:schemeClr val="bg1"/>
                        </a:solidFill>
                      </a:endParaRPr>
                    </a:p>
                  </a:txBody>
                  <a:tcPr/>
                </a:tc>
                <a:extLst>
                  <a:ext uri="{0D108BD9-81ED-4DB2-BD59-A6C34878D82A}">
                    <a16:rowId xmlns:a16="http://schemas.microsoft.com/office/drawing/2014/main" val="4231921971"/>
                  </a:ext>
                </a:extLst>
              </a:tr>
              <a:tr h="370840">
                <a:tc>
                  <a:txBody>
                    <a:bodyPr/>
                    <a:lstStyle/>
                    <a:p>
                      <a:r>
                        <a:rPr lang="en-US">
                          <a:solidFill>
                            <a:schemeClr val="bg1"/>
                          </a:solidFill>
                        </a:rPr>
                        <a:t>Sanitize Data Sent to Other Systems</a:t>
                      </a:r>
                    </a:p>
                  </a:txBody>
                  <a:tcPr/>
                </a:tc>
                <a:tc>
                  <a:txBody>
                    <a:bodyPr/>
                    <a:lstStyle/>
                    <a:p>
                      <a:r>
                        <a:rPr lang="en-US">
                          <a:solidFill>
                            <a:schemeClr val="bg1"/>
                          </a:solidFill>
                        </a:rPr>
                        <a:t>STD-004-CPP</a:t>
                      </a:r>
                    </a:p>
                  </a:txBody>
                  <a:tcPr/>
                </a:tc>
                <a:extLst>
                  <a:ext uri="{0D108BD9-81ED-4DB2-BD59-A6C34878D82A}">
                    <a16:rowId xmlns:a16="http://schemas.microsoft.com/office/drawing/2014/main" val="1600660184"/>
                  </a:ext>
                </a:extLst>
              </a:tr>
              <a:tr h="370840">
                <a:tc>
                  <a:txBody>
                    <a:bodyPr/>
                    <a:lstStyle/>
                    <a:p>
                      <a:r>
                        <a:rPr lang="en-US">
                          <a:solidFill>
                            <a:schemeClr val="bg1"/>
                          </a:solidFill>
                        </a:rPr>
                        <a:t>Practice Defense in Depth</a:t>
                      </a:r>
                    </a:p>
                  </a:txBody>
                  <a:tcPr/>
                </a:tc>
                <a:tc>
                  <a:txBody>
                    <a:bodyPr/>
                    <a:lstStyle/>
                    <a:p>
                      <a:pPr lvl="0">
                        <a:buNone/>
                      </a:pPr>
                      <a:r>
                        <a:rPr lang="en-US" sz="1400" b="0" i="0" u="none" strike="noStrike" noProof="0">
                          <a:solidFill>
                            <a:schemeClr val="bg1"/>
                          </a:solidFill>
                          <a:latin typeface="Arial"/>
                        </a:rPr>
                        <a:t>STD-007-CPP</a:t>
                      </a:r>
                      <a:endParaRPr lang="en-US"/>
                    </a:p>
                  </a:txBody>
                  <a:tcPr/>
                </a:tc>
                <a:extLst>
                  <a:ext uri="{0D108BD9-81ED-4DB2-BD59-A6C34878D82A}">
                    <a16:rowId xmlns:a16="http://schemas.microsoft.com/office/drawing/2014/main" val="2326409133"/>
                  </a:ext>
                </a:extLst>
              </a:tr>
              <a:tr h="370839">
                <a:tc>
                  <a:txBody>
                    <a:bodyPr/>
                    <a:lstStyle/>
                    <a:p>
                      <a:pPr lvl="0">
                        <a:buNone/>
                      </a:pPr>
                      <a:r>
                        <a:rPr lang="en-US">
                          <a:solidFill>
                            <a:schemeClr val="bg1"/>
                          </a:solidFill>
                        </a:rPr>
                        <a:t>Use Effective Quality Assurance Techniques</a:t>
                      </a:r>
                    </a:p>
                  </a:txBody>
                  <a:tcPr/>
                </a:tc>
                <a:tc>
                  <a:txBody>
                    <a:bodyPr/>
                    <a:lstStyle/>
                    <a:p>
                      <a:pPr lvl="0">
                        <a:buNone/>
                      </a:pPr>
                      <a:r>
                        <a:rPr lang="en-US" sz="1400" b="0" i="0" u="none" strike="noStrike" noProof="0">
                          <a:solidFill>
                            <a:schemeClr val="bg1"/>
                          </a:solidFill>
                          <a:latin typeface="Arial"/>
                        </a:rPr>
                        <a:t>STD-005-CPP, STD-006-CPP, STD-007-CPP</a:t>
                      </a:r>
                      <a:endParaRPr lang="en-US"/>
                    </a:p>
                  </a:txBody>
                  <a:tcPr/>
                </a:tc>
                <a:extLst>
                  <a:ext uri="{0D108BD9-81ED-4DB2-BD59-A6C34878D82A}">
                    <a16:rowId xmlns:a16="http://schemas.microsoft.com/office/drawing/2014/main" val="1046479757"/>
                  </a:ext>
                </a:extLst>
              </a:tr>
              <a:tr h="370838">
                <a:tc>
                  <a:txBody>
                    <a:bodyPr/>
                    <a:lstStyle/>
                    <a:p>
                      <a:pPr lvl="0">
                        <a:buNone/>
                      </a:pPr>
                      <a:r>
                        <a:rPr lang="en-US">
                          <a:solidFill>
                            <a:schemeClr val="bg1"/>
                          </a:solidFill>
                        </a:rPr>
                        <a:t>Adopt a Secure Coding Standard</a:t>
                      </a:r>
                    </a:p>
                  </a:txBody>
                  <a:tcPr/>
                </a:tc>
                <a:tc>
                  <a:txBody>
                    <a:bodyPr/>
                    <a:lstStyle/>
                    <a:p>
                      <a:pPr lvl="0">
                        <a:buNone/>
                      </a:pPr>
                      <a:r>
                        <a:rPr lang="en-US" sz="1400" b="0" i="0" u="none" strike="noStrike" noProof="0">
                          <a:solidFill>
                            <a:schemeClr val="bg1"/>
                          </a:solidFill>
                          <a:latin typeface="Arial"/>
                        </a:rPr>
                        <a:t>STD-006-CPP</a:t>
                      </a:r>
                      <a:endParaRPr lang="en-US"/>
                    </a:p>
                  </a:txBody>
                  <a:tcPr/>
                </a:tc>
                <a:extLst>
                  <a:ext uri="{0D108BD9-81ED-4DB2-BD59-A6C34878D82A}">
                    <a16:rowId xmlns:a16="http://schemas.microsoft.com/office/drawing/2014/main" val="3213835235"/>
                  </a:ext>
                </a:extLst>
              </a:tr>
            </a:tbl>
          </a:graphicData>
        </a:graphic>
      </p:graphicFrame>
      <p:pic>
        <p:nvPicPr>
          <p:cNvPr id="2" name="Slide4">
            <a:hlinkClick r:id="" action="ppaction://media"/>
            <a:extLst>
              <a:ext uri="{FF2B5EF4-FFF2-40B4-BE49-F238E27FC236}">
                <a16:creationId xmlns:a16="http://schemas.microsoft.com/office/drawing/2014/main" id="{C7BC5E0B-8AFB-0124-27EA-C8C9E5D6CC2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27374" y="6093627"/>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043"/>
    </mc:Choice>
    <mc:Fallback xmlns="">
      <p:transition spd="slow" advTm="34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9" objId="2"/>
        <p14:stopEvt time="30364"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1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FB9B827C-887D-5BB2-0691-B626358813E0}"/>
              </a:ext>
            </a:extLst>
          </p:cNvPr>
          <p:cNvGraphicFramePr>
            <a:graphicFrameLocks noGrp="1"/>
          </p:cNvGraphicFramePr>
          <p:nvPr>
            <p:extLst>
              <p:ext uri="{D42A27DB-BD31-4B8C-83A1-F6EECF244321}">
                <p14:modId xmlns:p14="http://schemas.microsoft.com/office/powerpoint/2010/main" val="9195767"/>
              </p:ext>
            </p:extLst>
          </p:nvPr>
        </p:nvGraphicFramePr>
        <p:xfrm>
          <a:off x="2011680" y="1891472"/>
          <a:ext cx="8168634" cy="4150359"/>
        </p:xfrm>
        <a:graphic>
          <a:graphicData uri="http://schemas.openxmlformats.org/drawingml/2006/table">
            <a:tbl>
              <a:tblPr firstRow="1" bandRow="1">
                <a:tableStyleId>{802198C4-3087-4945-87E3-76CBB3509B7E}</a:tableStyleId>
              </a:tblPr>
              <a:tblGrid>
                <a:gridCol w="960328">
                  <a:extLst>
                    <a:ext uri="{9D8B030D-6E8A-4147-A177-3AD203B41FA5}">
                      <a16:colId xmlns:a16="http://schemas.microsoft.com/office/drawing/2014/main" val="2888164010"/>
                    </a:ext>
                  </a:extLst>
                </a:gridCol>
                <a:gridCol w="2807917">
                  <a:extLst>
                    <a:ext uri="{9D8B030D-6E8A-4147-A177-3AD203B41FA5}">
                      <a16:colId xmlns:a16="http://schemas.microsoft.com/office/drawing/2014/main" val="3081620419"/>
                    </a:ext>
                  </a:extLst>
                </a:gridCol>
                <a:gridCol w="4400389">
                  <a:extLst>
                    <a:ext uri="{9D8B030D-6E8A-4147-A177-3AD203B41FA5}">
                      <a16:colId xmlns:a16="http://schemas.microsoft.com/office/drawing/2014/main" val="628487901"/>
                    </a:ext>
                  </a:extLst>
                </a:gridCol>
              </a:tblGrid>
              <a:tr h="370840">
                <a:tc>
                  <a:txBody>
                    <a:bodyPr/>
                    <a:lstStyle/>
                    <a:p>
                      <a:pPr algn="ctr"/>
                      <a:r>
                        <a:rPr lang="en-US">
                          <a:solidFill>
                            <a:schemeClr val="bg1"/>
                          </a:solidFill>
                        </a:rPr>
                        <a:t>1</a:t>
                      </a:r>
                    </a:p>
                  </a:txBody>
                  <a:tcPr/>
                </a:tc>
                <a:tc>
                  <a:txBody>
                    <a:bodyPr/>
                    <a:lstStyle/>
                    <a:p>
                      <a:pPr lvl="0">
                        <a:buNone/>
                      </a:pPr>
                      <a:r>
                        <a:rPr lang="en-US">
                          <a:solidFill>
                            <a:schemeClr val="bg1"/>
                          </a:solidFill>
                        </a:rPr>
                        <a:t>STD-008-CPP</a:t>
                      </a:r>
                    </a:p>
                  </a:txBody>
                  <a:tcPr/>
                </a:tc>
                <a:tc>
                  <a:txBody>
                    <a:bodyPr/>
                    <a:lstStyle/>
                    <a:p>
                      <a:r>
                        <a:rPr lang="en-US">
                          <a:solidFill>
                            <a:schemeClr val="bg1"/>
                          </a:solidFill>
                        </a:rPr>
                        <a:t>Ensure that operations on signed integers do not result in overflow</a:t>
                      </a:r>
                    </a:p>
                  </a:txBody>
                  <a:tcPr/>
                </a:tc>
                <a:extLst>
                  <a:ext uri="{0D108BD9-81ED-4DB2-BD59-A6C34878D82A}">
                    <a16:rowId xmlns:a16="http://schemas.microsoft.com/office/drawing/2014/main" val="985950256"/>
                  </a:ext>
                </a:extLst>
              </a:tr>
              <a:tr h="370840">
                <a:tc>
                  <a:txBody>
                    <a:bodyPr/>
                    <a:lstStyle/>
                    <a:p>
                      <a:pPr algn="ctr"/>
                      <a:r>
                        <a:rPr lang="en-US">
                          <a:solidFill>
                            <a:schemeClr val="bg1"/>
                          </a:solidFill>
                        </a:rPr>
                        <a:t>2</a:t>
                      </a:r>
                    </a:p>
                  </a:txBody>
                  <a:tcPr/>
                </a:tc>
                <a:tc>
                  <a:txBody>
                    <a:bodyPr/>
                    <a:lstStyle/>
                    <a:p>
                      <a:pPr lvl="0">
                        <a:buNone/>
                      </a:pPr>
                      <a:r>
                        <a:rPr lang="en-US">
                          <a:solidFill>
                            <a:schemeClr val="bg1"/>
                          </a:solidFill>
                        </a:rPr>
                        <a:t>STD-002-CPP</a:t>
                      </a:r>
                    </a:p>
                  </a:txBody>
                  <a:tcPr/>
                </a:tc>
                <a:tc>
                  <a:txBody>
                    <a:bodyPr/>
                    <a:lstStyle/>
                    <a:p>
                      <a:r>
                        <a:rPr lang="en-US">
                          <a:solidFill>
                            <a:schemeClr val="bg1"/>
                          </a:solidFill>
                        </a:rPr>
                        <a:t>Do not read uninitialized memory</a:t>
                      </a:r>
                    </a:p>
                  </a:txBody>
                  <a:tcPr/>
                </a:tc>
                <a:extLst>
                  <a:ext uri="{0D108BD9-81ED-4DB2-BD59-A6C34878D82A}">
                    <a16:rowId xmlns:a16="http://schemas.microsoft.com/office/drawing/2014/main" val="3166835973"/>
                  </a:ext>
                </a:extLst>
              </a:tr>
              <a:tr h="370840">
                <a:tc>
                  <a:txBody>
                    <a:bodyPr/>
                    <a:lstStyle/>
                    <a:p>
                      <a:pPr algn="ctr"/>
                      <a:r>
                        <a:rPr lang="en-US">
                          <a:solidFill>
                            <a:schemeClr val="bg1"/>
                          </a:solidFill>
                        </a:rPr>
                        <a:t>3</a:t>
                      </a:r>
                    </a:p>
                  </a:txBody>
                  <a:tcPr/>
                </a:tc>
                <a:tc>
                  <a:txBody>
                    <a:bodyPr/>
                    <a:lstStyle/>
                    <a:p>
                      <a:pPr lvl="0">
                        <a:buNone/>
                      </a:pPr>
                      <a:r>
                        <a:rPr lang="en-US">
                          <a:solidFill>
                            <a:schemeClr val="bg1"/>
                          </a:solidFill>
                        </a:rPr>
                        <a:t>STD-005-CPP</a:t>
                      </a:r>
                    </a:p>
                  </a:txBody>
                  <a:tcPr/>
                </a:tc>
                <a:tc>
                  <a:txBody>
                    <a:bodyPr/>
                    <a:lstStyle/>
                    <a:p>
                      <a:r>
                        <a:rPr lang="en-US">
                          <a:solidFill>
                            <a:schemeClr val="bg1"/>
                          </a:solidFill>
                        </a:rPr>
                        <a:t>Do not access freed memory</a:t>
                      </a:r>
                    </a:p>
                  </a:txBody>
                  <a:tcPr/>
                </a:tc>
                <a:extLst>
                  <a:ext uri="{0D108BD9-81ED-4DB2-BD59-A6C34878D82A}">
                    <a16:rowId xmlns:a16="http://schemas.microsoft.com/office/drawing/2014/main" val="3116091022"/>
                  </a:ext>
                </a:extLst>
              </a:tr>
              <a:tr h="370840">
                <a:tc>
                  <a:txBody>
                    <a:bodyPr/>
                    <a:lstStyle/>
                    <a:p>
                      <a:pPr algn="ctr"/>
                      <a:r>
                        <a:rPr lang="en-US">
                          <a:solidFill>
                            <a:schemeClr val="bg1"/>
                          </a:solidFill>
                        </a:rPr>
                        <a:t>4</a:t>
                      </a:r>
                    </a:p>
                  </a:txBody>
                  <a:tcPr/>
                </a:tc>
                <a:tc>
                  <a:txBody>
                    <a:bodyPr/>
                    <a:lstStyle/>
                    <a:p>
                      <a:pPr lvl="0">
                        <a:buNone/>
                      </a:pPr>
                      <a:r>
                        <a:rPr lang="en-US">
                          <a:solidFill>
                            <a:schemeClr val="bg1"/>
                          </a:solidFill>
                        </a:rPr>
                        <a:t>STD-004-CPP</a:t>
                      </a:r>
                    </a:p>
                  </a:txBody>
                  <a:tcPr/>
                </a:tc>
                <a:tc>
                  <a:txBody>
                    <a:bodyPr/>
                    <a:lstStyle/>
                    <a:p>
                      <a:r>
                        <a:rPr lang="en-US">
                          <a:solidFill>
                            <a:schemeClr val="bg1"/>
                          </a:solidFill>
                        </a:rPr>
                        <a:t>Sanitize data passed to complex subsystems</a:t>
                      </a:r>
                    </a:p>
                  </a:txBody>
                  <a:tcPr/>
                </a:tc>
                <a:extLst>
                  <a:ext uri="{0D108BD9-81ED-4DB2-BD59-A6C34878D82A}">
                    <a16:rowId xmlns:a16="http://schemas.microsoft.com/office/drawing/2014/main" val="2854823967"/>
                  </a:ext>
                </a:extLst>
              </a:tr>
              <a:tr h="370840">
                <a:tc>
                  <a:txBody>
                    <a:bodyPr/>
                    <a:lstStyle/>
                    <a:p>
                      <a:pPr algn="ctr"/>
                      <a:r>
                        <a:rPr lang="en-US">
                          <a:solidFill>
                            <a:schemeClr val="bg1"/>
                          </a:solidFill>
                        </a:rPr>
                        <a:t>5</a:t>
                      </a:r>
                    </a:p>
                  </a:txBody>
                  <a:tcPr/>
                </a:tc>
                <a:tc>
                  <a:txBody>
                    <a:bodyPr/>
                    <a:lstStyle/>
                    <a:p>
                      <a:pPr lvl="0">
                        <a:buNone/>
                      </a:pPr>
                      <a:r>
                        <a:rPr lang="en-US" sz="1400" b="0" i="0" u="none" strike="noStrike" noProof="0">
                          <a:solidFill>
                            <a:schemeClr val="bg1"/>
                          </a:solidFill>
                          <a:latin typeface="Arial"/>
                        </a:rPr>
                        <a:t>STD-09-CPP</a:t>
                      </a:r>
                      <a:endParaRPr lang="en-US"/>
                    </a:p>
                  </a:txBody>
                  <a:tcPr/>
                </a:tc>
                <a:tc>
                  <a:txBody>
                    <a:bodyPr/>
                    <a:lstStyle/>
                    <a:p>
                      <a:r>
                        <a:rPr lang="en-US">
                          <a:solidFill>
                            <a:schemeClr val="bg1"/>
                          </a:solidFill>
                        </a:rPr>
                        <a:t>Do not modify the standard namespaces</a:t>
                      </a:r>
                    </a:p>
                  </a:txBody>
                  <a:tcPr/>
                </a:tc>
                <a:extLst>
                  <a:ext uri="{0D108BD9-81ED-4DB2-BD59-A6C34878D82A}">
                    <a16:rowId xmlns:a16="http://schemas.microsoft.com/office/drawing/2014/main" val="2817790285"/>
                  </a:ext>
                </a:extLst>
              </a:tr>
              <a:tr h="370840">
                <a:tc>
                  <a:txBody>
                    <a:bodyPr/>
                    <a:lstStyle/>
                    <a:p>
                      <a:pPr algn="ctr"/>
                      <a:r>
                        <a:rPr lang="en-US">
                          <a:solidFill>
                            <a:schemeClr val="bg1"/>
                          </a:solidFill>
                        </a:rPr>
                        <a:t>6</a:t>
                      </a:r>
                    </a:p>
                  </a:txBody>
                  <a:tcPr/>
                </a:tc>
                <a:tc>
                  <a:txBody>
                    <a:bodyPr/>
                    <a:lstStyle/>
                    <a:p>
                      <a:pPr lvl="0">
                        <a:buNone/>
                      </a:pPr>
                      <a:r>
                        <a:rPr lang="en-US" sz="1400" b="0" i="0" u="none" strike="noStrike" noProof="0">
                          <a:solidFill>
                            <a:schemeClr val="bg1"/>
                          </a:solidFill>
                          <a:latin typeface="Arial"/>
                        </a:rPr>
                        <a:t>STD-010-CPP</a:t>
                      </a:r>
                      <a:endParaRPr lang="en-US"/>
                    </a:p>
                  </a:txBody>
                  <a:tcPr/>
                </a:tc>
                <a:tc>
                  <a:txBody>
                    <a:bodyPr/>
                    <a:lstStyle/>
                    <a:p>
                      <a:r>
                        <a:rPr lang="en-US">
                          <a:solidFill>
                            <a:schemeClr val="bg1"/>
                          </a:solidFill>
                        </a:rPr>
                        <a:t>Write constructor member initializers in the canonical order</a:t>
                      </a:r>
                    </a:p>
                  </a:txBody>
                  <a:tcPr/>
                </a:tc>
                <a:extLst>
                  <a:ext uri="{0D108BD9-81ED-4DB2-BD59-A6C34878D82A}">
                    <a16:rowId xmlns:a16="http://schemas.microsoft.com/office/drawing/2014/main" val="78579506"/>
                  </a:ext>
                </a:extLst>
              </a:tr>
              <a:tr h="370840">
                <a:tc>
                  <a:txBody>
                    <a:bodyPr/>
                    <a:lstStyle/>
                    <a:p>
                      <a:pPr algn="ctr"/>
                      <a:r>
                        <a:rPr lang="en-US">
                          <a:solidFill>
                            <a:schemeClr val="bg1"/>
                          </a:solidFill>
                        </a:rPr>
                        <a:t>7</a:t>
                      </a:r>
                    </a:p>
                  </a:txBody>
                  <a:tcPr/>
                </a:tc>
                <a:tc>
                  <a:txBody>
                    <a:bodyPr/>
                    <a:lstStyle/>
                    <a:p>
                      <a:pPr lvl="0">
                        <a:buNone/>
                      </a:pPr>
                      <a:r>
                        <a:rPr lang="en-US" sz="1400" b="0" i="0" u="none" strike="noStrike" noProof="0">
                          <a:solidFill>
                            <a:schemeClr val="bg1"/>
                          </a:solidFill>
                          <a:latin typeface="Arial"/>
                        </a:rPr>
                        <a:t>STD-001-CPP</a:t>
                      </a:r>
                      <a:endParaRPr lang="en-US"/>
                    </a:p>
                  </a:txBody>
                  <a:tcPr/>
                </a:tc>
                <a:tc>
                  <a:txBody>
                    <a:bodyPr/>
                    <a:lstStyle/>
                    <a:p>
                      <a:r>
                        <a:rPr lang="en-US">
                          <a:solidFill>
                            <a:schemeClr val="bg1"/>
                          </a:solidFill>
                        </a:rPr>
                        <a:t>Obey the one-definition rule</a:t>
                      </a:r>
                    </a:p>
                  </a:txBody>
                  <a:tcPr/>
                </a:tc>
                <a:extLst>
                  <a:ext uri="{0D108BD9-81ED-4DB2-BD59-A6C34878D82A}">
                    <a16:rowId xmlns:a16="http://schemas.microsoft.com/office/drawing/2014/main" val="2245131446"/>
                  </a:ext>
                </a:extLst>
              </a:tr>
              <a:tr h="370840">
                <a:tc>
                  <a:txBody>
                    <a:bodyPr/>
                    <a:lstStyle/>
                    <a:p>
                      <a:pPr algn="ctr"/>
                      <a:r>
                        <a:rPr lang="en-US">
                          <a:solidFill>
                            <a:schemeClr val="bg1"/>
                          </a:solidFill>
                        </a:rPr>
                        <a:t>8</a:t>
                      </a:r>
                    </a:p>
                  </a:txBody>
                  <a:tcPr/>
                </a:tc>
                <a:tc>
                  <a:txBody>
                    <a:bodyPr/>
                    <a:lstStyle/>
                    <a:p>
                      <a:pPr lvl="0">
                        <a:buNone/>
                      </a:pPr>
                      <a:r>
                        <a:rPr lang="en-US" sz="1400" b="0" i="0" u="none" strike="noStrike" noProof="0">
                          <a:solidFill>
                            <a:schemeClr val="bg1"/>
                          </a:solidFill>
                          <a:latin typeface="Arial"/>
                        </a:rPr>
                        <a:t>STD-007-CPP</a:t>
                      </a:r>
                      <a:endParaRPr lang="en-US"/>
                    </a:p>
                  </a:txBody>
                  <a:tcPr/>
                </a:tc>
                <a:tc>
                  <a:txBody>
                    <a:bodyPr/>
                    <a:lstStyle/>
                    <a:p>
                      <a:r>
                        <a:rPr lang="en-US">
                          <a:solidFill>
                            <a:schemeClr val="bg1"/>
                          </a:solidFill>
                        </a:rPr>
                        <a:t>Handle all exceptions</a:t>
                      </a:r>
                    </a:p>
                  </a:txBody>
                  <a:tcPr/>
                </a:tc>
                <a:extLst>
                  <a:ext uri="{0D108BD9-81ED-4DB2-BD59-A6C34878D82A}">
                    <a16:rowId xmlns:a16="http://schemas.microsoft.com/office/drawing/2014/main" val="3329704934"/>
                  </a:ext>
                </a:extLst>
              </a:tr>
              <a:tr h="370839">
                <a:tc>
                  <a:txBody>
                    <a:bodyPr/>
                    <a:lstStyle/>
                    <a:p>
                      <a:pPr lvl="0" algn="ctr">
                        <a:buNone/>
                      </a:pPr>
                      <a:r>
                        <a:rPr lang="en-US">
                          <a:solidFill>
                            <a:schemeClr val="bg1"/>
                          </a:solidFill>
                        </a:rPr>
                        <a:t>9</a:t>
                      </a:r>
                    </a:p>
                  </a:txBody>
                  <a:tcPr/>
                </a:tc>
                <a:tc>
                  <a:txBody>
                    <a:bodyPr/>
                    <a:lstStyle/>
                    <a:p>
                      <a:pPr lvl="0">
                        <a:buNone/>
                      </a:pPr>
                      <a:r>
                        <a:rPr lang="en-US">
                          <a:solidFill>
                            <a:schemeClr val="bg1"/>
                          </a:solidFill>
                        </a:rPr>
                        <a:t>STD-003-CPP</a:t>
                      </a:r>
                    </a:p>
                  </a:txBody>
                  <a:tcPr/>
                </a:tc>
                <a:tc>
                  <a:txBody>
                    <a:bodyPr/>
                    <a:lstStyle/>
                    <a:p>
                      <a:pPr lvl="0">
                        <a:buNone/>
                      </a:pPr>
                      <a:r>
                        <a:rPr lang="en-US">
                          <a:solidFill>
                            <a:schemeClr val="bg1"/>
                          </a:solidFill>
                        </a:rPr>
                        <a:t>Do not attempt to modify string literals</a:t>
                      </a:r>
                    </a:p>
                  </a:txBody>
                  <a:tcPr/>
                </a:tc>
                <a:extLst>
                  <a:ext uri="{0D108BD9-81ED-4DB2-BD59-A6C34878D82A}">
                    <a16:rowId xmlns:a16="http://schemas.microsoft.com/office/drawing/2014/main" val="2076005555"/>
                  </a:ext>
                </a:extLst>
              </a:tr>
              <a:tr h="370839">
                <a:tc>
                  <a:txBody>
                    <a:bodyPr/>
                    <a:lstStyle/>
                    <a:p>
                      <a:pPr lvl="0" algn="ctr">
                        <a:buNone/>
                      </a:pPr>
                      <a:r>
                        <a:rPr lang="en-US">
                          <a:solidFill>
                            <a:schemeClr val="bg1"/>
                          </a:solidFill>
                        </a:rPr>
                        <a:t>10</a:t>
                      </a:r>
                    </a:p>
                  </a:txBody>
                  <a:tcPr/>
                </a:tc>
                <a:tc>
                  <a:txBody>
                    <a:bodyPr/>
                    <a:lstStyle/>
                    <a:p>
                      <a:pPr lvl="0">
                        <a:buNone/>
                      </a:pPr>
                      <a:r>
                        <a:rPr lang="en-US">
                          <a:solidFill>
                            <a:schemeClr val="bg1"/>
                          </a:solidFill>
                        </a:rPr>
                        <a:t>STD-006-CPP</a:t>
                      </a:r>
                    </a:p>
                  </a:txBody>
                  <a:tcPr/>
                </a:tc>
                <a:tc>
                  <a:txBody>
                    <a:bodyPr/>
                    <a:lstStyle/>
                    <a:p>
                      <a:pPr lvl="0">
                        <a:buNone/>
                      </a:pPr>
                      <a:r>
                        <a:rPr lang="en-US">
                          <a:solidFill>
                            <a:schemeClr val="bg1"/>
                          </a:solidFill>
                        </a:rPr>
                        <a:t>Use a static assertion to test the value of a constant expression</a:t>
                      </a:r>
                    </a:p>
                  </a:txBody>
                  <a:tcPr/>
                </a:tc>
                <a:extLst>
                  <a:ext uri="{0D108BD9-81ED-4DB2-BD59-A6C34878D82A}">
                    <a16:rowId xmlns:a16="http://schemas.microsoft.com/office/drawing/2014/main" val="85936805"/>
                  </a:ext>
                </a:extLst>
              </a:tr>
            </a:tbl>
          </a:graphicData>
        </a:graphic>
      </p:graphicFrame>
      <p:pic>
        <p:nvPicPr>
          <p:cNvPr id="3" name="slide 5 part 1">
            <a:hlinkClick r:id="" action="ppaction://media"/>
            <a:extLst>
              <a:ext uri="{FF2B5EF4-FFF2-40B4-BE49-F238E27FC236}">
                <a16:creationId xmlns:a16="http://schemas.microsoft.com/office/drawing/2014/main" id="{14A319E7-2BE6-7A53-6DA0-C6F52625F294}"/>
              </a:ext>
            </a:extLst>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8656314" y="6248400"/>
            <a:ext cx="609600" cy="609600"/>
          </a:xfrm>
          <a:prstGeom prst="rect">
            <a:avLst/>
          </a:prstGeom>
        </p:spPr>
      </p:pic>
      <p:pic>
        <p:nvPicPr>
          <p:cNvPr id="4" name="slide 5 part 2">
            <a:hlinkClick r:id="" action="ppaction://media"/>
            <a:extLst>
              <a:ext uri="{FF2B5EF4-FFF2-40B4-BE49-F238E27FC236}">
                <a16:creationId xmlns:a16="http://schemas.microsoft.com/office/drawing/2014/main" id="{504DCBFC-6105-AD59-2B73-C36FC09E7836}"/>
              </a:ext>
            </a:extLst>
          </p:cNvPr>
          <p:cNvPicPr>
            <a:picLocks noChangeAspect="1"/>
          </p:cNvPicPr>
          <p:nvPr>
            <a:audioFile r:link="rId5"/>
            <p:extLst>
              <p:ext uri="{DAA4B4D4-6D71-4841-9C94-3DE7FCFB9230}">
                <p14:media xmlns:p14="http://schemas.microsoft.com/office/powerpoint/2010/main" r:embed="rId4"/>
              </p:ext>
            </p:extLst>
          </p:nvPr>
        </p:nvPicPr>
        <p:blipFill>
          <a:blip r:embed="rId17"/>
          <a:stretch>
            <a:fillRect/>
          </a:stretch>
        </p:blipFill>
        <p:spPr>
          <a:xfrm>
            <a:off x="9275375" y="6248400"/>
            <a:ext cx="609600" cy="609600"/>
          </a:xfrm>
          <a:prstGeom prst="rect">
            <a:avLst/>
          </a:prstGeom>
        </p:spPr>
      </p:pic>
      <p:pic>
        <p:nvPicPr>
          <p:cNvPr id="5" name="slide 5 part 3">
            <a:hlinkClick r:id="" action="ppaction://media"/>
            <a:extLst>
              <a:ext uri="{FF2B5EF4-FFF2-40B4-BE49-F238E27FC236}">
                <a16:creationId xmlns:a16="http://schemas.microsoft.com/office/drawing/2014/main" id="{6A4690C8-53D8-B090-A555-4AF285BB8AE8}"/>
              </a:ext>
            </a:extLst>
          </p:cNvPr>
          <p:cNvPicPr>
            <a:picLocks noChangeAspect="1"/>
          </p:cNvPicPr>
          <p:nvPr>
            <a:audioFile r:link="rId7"/>
            <p:extLst>
              <p:ext uri="{DAA4B4D4-6D71-4841-9C94-3DE7FCFB9230}">
                <p14:media xmlns:p14="http://schemas.microsoft.com/office/powerpoint/2010/main" r:embed="rId6"/>
              </p:ext>
            </p:extLst>
          </p:nvPr>
        </p:nvPicPr>
        <p:blipFill>
          <a:blip r:embed="rId17"/>
          <a:stretch>
            <a:fillRect/>
          </a:stretch>
        </p:blipFill>
        <p:spPr>
          <a:xfrm>
            <a:off x="9874925" y="6248400"/>
            <a:ext cx="609600" cy="609600"/>
          </a:xfrm>
          <a:prstGeom prst="rect">
            <a:avLst/>
          </a:prstGeom>
        </p:spPr>
      </p:pic>
      <p:pic>
        <p:nvPicPr>
          <p:cNvPr id="6" name="slide 5 part 4">
            <a:hlinkClick r:id="" action="ppaction://media"/>
            <a:extLst>
              <a:ext uri="{FF2B5EF4-FFF2-40B4-BE49-F238E27FC236}">
                <a16:creationId xmlns:a16="http://schemas.microsoft.com/office/drawing/2014/main" id="{1D5679F1-0603-582C-8824-68986DEB88DE}"/>
              </a:ext>
            </a:extLst>
          </p:cNvPr>
          <p:cNvPicPr>
            <a:picLocks noChangeAspect="1"/>
          </p:cNvPicPr>
          <p:nvPr>
            <a:audioFile r:link="rId9"/>
            <p:extLst>
              <p:ext uri="{DAA4B4D4-6D71-4841-9C94-3DE7FCFB9230}">
                <p14:media xmlns:p14="http://schemas.microsoft.com/office/powerpoint/2010/main" r:embed="rId8"/>
              </p:ext>
            </p:extLst>
          </p:nvPr>
        </p:nvPicPr>
        <p:blipFill>
          <a:blip r:embed="rId17"/>
          <a:stretch>
            <a:fillRect/>
          </a:stretch>
        </p:blipFill>
        <p:spPr>
          <a:xfrm>
            <a:off x="10465013" y="6248400"/>
            <a:ext cx="609600" cy="609600"/>
          </a:xfrm>
          <a:prstGeom prst="rect">
            <a:avLst/>
          </a:prstGeom>
        </p:spPr>
      </p:pic>
      <p:pic>
        <p:nvPicPr>
          <p:cNvPr id="7" name="slide 5 part 5">
            <a:hlinkClick r:id="" action="ppaction://media"/>
            <a:extLst>
              <a:ext uri="{FF2B5EF4-FFF2-40B4-BE49-F238E27FC236}">
                <a16:creationId xmlns:a16="http://schemas.microsoft.com/office/drawing/2014/main" id="{C0E5DE8E-7CCD-4D0E-7B21-237164FF9CBA}"/>
              </a:ext>
            </a:extLst>
          </p:cNvPr>
          <p:cNvPicPr>
            <a:picLocks noChangeAspect="1"/>
          </p:cNvPicPr>
          <p:nvPr>
            <a:audioFile r:link="rId11"/>
            <p:extLst>
              <p:ext uri="{DAA4B4D4-6D71-4841-9C94-3DE7FCFB9230}">
                <p14:media xmlns:p14="http://schemas.microsoft.com/office/powerpoint/2010/main" r:embed="rId10"/>
              </p:ext>
            </p:extLst>
          </p:nvPr>
        </p:nvPicPr>
        <p:blipFill>
          <a:blip r:embed="rId17"/>
          <a:stretch>
            <a:fillRect/>
          </a:stretch>
        </p:blipFill>
        <p:spPr>
          <a:xfrm>
            <a:off x="11045051" y="6248400"/>
            <a:ext cx="609600" cy="609600"/>
          </a:xfrm>
          <a:prstGeom prst="rect">
            <a:avLst/>
          </a:prstGeom>
        </p:spPr>
      </p:pic>
      <p:pic>
        <p:nvPicPr>
          <p:cNvPr id="8" name="slide 5 part 6">
            <a:hlinkClick r:id="" action="ppaction://media"/>
            <a:extLst>
              <a:ext uri="{FF2B5EF4-FFF2-40B4-BE49-F238E27FC236}">
                <a16:creationId xmlns:a16="http://schemas.microsoft.com/office/drawing/2014/main" id="{2211941A-ABE6-D0BD-4714-C860676292A4}"/>
              </a:ext>
            </a:extLst>
          </p:cNvPr>
          <p:cNvPicPr>
            <a:picLocks noChangeAspect="1"/>
          </p:cNvPicPr>
          <p:nvPr>
            <a:audioFile r:link="rId13"/>
            <p:extLst>
              <p:ext uri="{DAA4B4D4-6D71-4841-9C94-3DE7FCFB9230}">
                <p14:media xmlns:p14="http://schemas.microsoft.com/office/powerpoint/2010/main" r:embed="rId12"/>
              </p:ext>
            </p:extLst>
          </p:nvPr>
        </p:nvPicPr>
        <p:blipFill>
          <a:blip r:embed="rId17"/>
          <a:stretch>
            <a:fillRect/>
          </a:stretch>
        </p:blipFill>
        <p:spPr>
          <a:xfrm>
            <a:off x="11651829" y="62484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1783"/>
    </mc:Choice>
    <mc:Fallback xmlns="">
      <p:transition spd="slow" advTm="211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22" fill="hold"/>
                                        <p:tgtEl>
                                          <p:spTgt spid="3"/>
                                        </p:tgtEl>
                                      </p:cBhvr>
                                    </p:cmd>
                                  </p:childTnLst>
                                </p:cTn>
                              </p:par>
                            </p:childTnLst>
                          </p:cTn>
                        </p:par>
                        <p:par>
                          <p:cTn id="7" fill="hold">
                            <p:stCondLst>
                              <p:cond delay="32322"/>
                            </p:stCondLst>
                            <p:childTnLst>
                              <p:par>
                                <p:cTn id="8" presetID="1" presetClass="mediacall" presetSubtype="0" fill="hold" nodeType="afterEffect">
                                  <p:stCondLst>
                                    <p:cond delay="0"/>
                                  </p:stCondLst>
                                  <p:childTnLst>
                                    <p:cmd type="call" cmd="playFrom(0.0)">
                                      <p:cBhvr>
                                        <p:cTn id="9" dur="35433" fill="hold"/>
                                        <p:tgtEl>
                                          <p:spTgt spid="4"/>
                                        </p:tgtEl>
                                      </p:cBhvr>
                                    </p:cmd>
                                  </p:childTnLst>
                                </p:cTn>
                              </p:par>
                            </p:childTnLst>
                          </p:cTn>
                        </p:par>
                        <p:par>
                          <p:cTn id="10" fill="hold">
                            <p:stCondLst>
                              <p:cond delay="67755"/>
                            </p:stCondLst>
                            <p:childTnLst>
                              <p:par>
                                <p:cTn id="11" presetID="1" presetClass="mediacall" presetSubtype="0" fill="hold" nodeType="afterEffect">
                                  <p:stCondLst>
                                    <p:cond delay="0"/>
                                  </p:stCondLst>
                                  <p:childTnLst>
                                    <p:cmd type="call" cmd="playFrom(0.0)">
                                      <p:cBhvr>
                                        <p:cTn id="12" dur="39891" fill="hold"/>
                                        <p:tgtEl>
                                          <p:spTgt spid="5"/>
                                        </p:tgtEl>
                                      </p:cBhvr>
                                    </p:cmd>
                                  </p:childTnLst>
                                </p:cTn>
                              </p:par>
                            </p:childTnLst>
                          </p:cTn>
                        </p:par>
                        <p:par>
                          <p:cTn id="13" fill="hold">
                            <p:stCondLst>
                              <p:cond delay="107646"/>
                            </p:stCondLst>
                            <p:childTnLst>
                              <p:par>
                                <p:cTn id="14" presetID="1" presetClass="mediacall" presetSubtype="0" fill="hold" nodeType="afterEffect">
                                  <p:stCondLst>
                                    <p:cond delay="0"/>
                                  </p:stCondLst>
                                  <p:childTnLst>
                                    <p:cmd type="call" cmd="playFrom(0.0)">
                                      <p:cBhvr>
                                        <p:cTn id="15" dur="44280" fill="hold"/>
                                        <p:tgtEl>
                                          <p:spTgt spid="6"/>
                                        </p:tgtEl>
                                      </p:cBhvr>
                                    </p:cmd>
                                  </p:childTnLst>
                                </p:cTn>
                              </p:par>
                            </p:childTnLst>
                          </p:cTn>
                        </p:par>
                        <p:par>
                          <p:cTn id="16" fill="hold">
                            <p:stCondLst>
                              <p:cond delay="151926"/>
                            </p:stCondLst>
                            <p:childTnLst>
                              <p:par>
                                <p:cTn id="17" presetID="1" presetClass="mediacall" presetSubtype="0" fill="hold" nodeType="afterEffect">
                                  <p:stCondLst>
                                    <p:cond delay="0"/>
                                  </p:stCondLst>
                                  <p:childTnLst>
                                    <p:cmd type="call" cmd="playFrom(0.0)">
                                      <p:cBhvr>
                                        <p:cTn id="18" dur="31509" fill="hold"/>
                                        <p:tgtEl>
                                          <p:spTgt spid="7"/>
                                        </p:tgtEl>
                                      </p:cBhvr>
                                    </p:cmd>
                                  </p:childTnLst>
                                </p:cTn>
                              </p:par>
                            </p:childTnLst>
                          </p:cTn>
                        </p:par>
                        <p:par>
                          <p:cTn id="19" fill="hold">
                            <p:stCondLst>
                              <p:cond delay="183435"/>
                            </p:stCondLst>
                            <p:childTnLst>
                              <p:par>
                                <p:cTn id="20" presetID="1" presetClass="mediacall" presetSubtype="0" fill="hold" nodeType="afterEffect">
                                  <p:stCondLst>
                                    <p:cond delay="0"/>
                                  </p:stCondLst>
                                  <p:childTnLst>
                                    <p:cmd type="call" cmd="playFrom(0.0)">
                                      <p:cBhvr>
                                        <p:cTn id="21" dur="2709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3"/>
                </p:tgtEl>
              </p:cMediaNode>
            </p:audio>
            <p:audio>
              <p:cMediaNode vol="80000" showWhenStopped="0">
                <p:cTn id="23" fill="hold" display="0">
                  <p:stCondLst>
                    <p:cond delay="indefinite"/>
                  </p:stCondLst>
                  <p:endCondLst>
                    <p:cond evt="onStopAudio" delay="0">
                      <p:tgtEl>
                        <p:sldTgt/>
                      </p:tgtEl>
                    </p:cond>
                  </p:endCondLst>
                </p:cTn>
                <p:tgtEl>
                  <p:spTgt spid="4"/>
                </p:tgtEl>
              </p:cMediaNode>
            </p:audio>
            <p:audio>
              <p:cMediaNode vol="80000" showWhenStopped="0">
                <p:cTn id="24" fill="hold" display="0">
                  <p:stCondLst>
                    <p:cond delay="indefinite"/>
                  </p:stCondLst>
                  <p:endCondLst>
                    <p:cond evt="onStopAudio" delay="0">
                      <p:tgtEl>
                        <p:sldTgt/>
                      </p:tgtEl>
                    </p:cond>
                  </p:endCondLst>
                </p:cTn>
                <p:tgtEl>
                  <p:spTgt spid="5"/>
                </p:tgtEl>
              </p:cMediaNode>
            </p:audio>
            <p:audio>
              <p:cMediaNode vol="80000" showWhenStopped="0">
                <p:cTn id="25" fill="hold" display="0">
                  <p:stCondLst>
                    <p:cond delay="indefinite"/>
                  </p:stCondLst>
                  <p:endCondLst>
                    <p:cond evt="onStopAudio" delay="0">
                      <p:tgtEl>
                        <p:sldTgt/>
                      </p:tgtEl>
                    </p:cond>
                  </p:endCondLst>
                </p:cTn>
                <p:tgtEl>
                  <p:spTgt spid="6"/>
                </p:tgtEl>
              </p:cMediaNode>
            </p:audio>
            <p:audio>
              <p:cMediaNode vol="80000" showWhenStopped="0">
                <p:cTn id="26" fill="hold" display="0">
                  <p:stCondLst>
                    <p:cond delay="indefinite"/>
                  </p:stCondLst>
                  <p:endCondLst>
                    <p:cond evt="onStopAudio" delay="0">
                      <p:tgtEl>
                        <p:sldTgt/>
                      </p:tgtEl>
                    </p:cond>
                  </p:endCondLst>
                </p:cTn>
                <p:tgtEl>
                  <p:spTgt spid="7"/>
                </p:tgtEl>
              </p:cMediaNode>
            </p:audio>
            <p:audio>
              <p:cMediaNode vol="80000" showWhenStopped="0">
                <p:cTn id="27"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10" objId="3"/>
        <p14:playEvt time="32340" objId="4"/>
        <p14:stopEvt time="32469" objId="3"/>
        <p14:playEvt time="67774" objId="5"/>
        <p14:stopEvt time="67810" objId="4"/>
        <p14:playEvt time="107668" objId="6"/>
        <p14:stopEvt time="107693" objId="5"/>
        <p14:playEvt time="151949" objId="7"/>
        <p14:stopEvt time="151974" objId="6"/>
        <p14:playEvt time="183445" objId="8"/>
        <p14:stopEvt time="183496" objId="7"/>
        <p14:stopEvt time="210565" objId="8"/>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DC0DD84A-CA70-46EB-73A6-E366190B49FF}"/>
              </a:ext>
            </a:extLst>
          </p:cNvPr>
          <p:cNvGraphicFramePr>
            <a:graphicFrameLocks noGrp="1"/>
          </p:cNvGraphicFramePr>
          <p:nvPr>
            <p:extLst>
              <p:ext uri="{D42A27DB-BD31-4B8C-83A1-F6EECF244321}">
                <p14:modId xmlns:p14="http://schemas.microsoft.com/office/powerpoint/2010/main" val="2063839496"/>
              </p:ext>
            </p:extLst>
          </p:nvPr>
        </p:nvGraphicFramePr>
        <p:xfrm>
          <a:off x="1533071" y="2258785"/>
          <a:ext cx="9128563" cy="2464129"/>
        </p:xfrm>
        <a:graphic>
          <a:graphicData uri="http://schemas.openxmlformats.org/drawingml/2006/table">
            <a:tbl>
              <a:tblPr firstRow="1" bandRow="1">
                <a:tableStyleId>{802198C4-3087-4945-87E3-76CBB3509B7E}</a:tableStyleId>
              </a:tblPr>
              <a:tblGrid>
                <a:gridCol w="3306649">
                  <a:extLst>
                    <a:ext uri="{9D8B030D-6E8A-4147-A177-3AD203B41FA5}">
                      <a16:colId xmlns:a16="http://schemas.microsoft.com/office/drawing/2014/main" val="1027993903"/>
                    </a:ext>
                  </a:extLst>
                </a:gridCol>
                <a:gridCol w="5821914">
                  <a:extLst>
                    <a:ext uri="{9D8B030D-6E8A-4147-A177-3AD203B41FA5}">
                      <a16:colId xmlns:a16="http://schemas.microsoft.com/office/drawing/2014/main" val="802048607"/>
                    </a:ext>
                  </a:extLst>
                </a:gridCol>
              </a:tblGrid>
              <a:tr h="979714">
                <a:tc>
                  <a:txBody>
                    <a:bodyPr/>
                    <a:lstStyle/>
                    <a:p>
                      <a:r>
                        <a:rPr lang="en-US">
                          <a:solidFill>
                            <a:schemeClr val="bg1"/>
                          </a:solidFill>
                        </a:rPr>
                        <a:t>Encryption at rest</a:t>
                      </a:r>
                    </a:p>
                  </a:txBody>
                  <a:tcPr/>
                </a:tc>
                <a:tc>
                  <a:txBody>
                    <a:bodyPr/>
                    <a:lstStyle/>
                    <a:p>
                      <a:r>
                        <a:rPr lang="en-US">
                          <a:solidFill>
                            <a:schemeClr val="bg1"/>
                          </a:solidFill>
                        </a:rPr>
                        <a:t>Encryption at rest is when stored data, like on a smartphone or hard drive, is in an encrypted state by using encryption algorithms. Encryption algorithms like advanced encryption standard (AES) are commonly used.</a:t>
                      </a:r>
                    </a:p>
                  </a:txBody>
                  <a:tcPr/>
                </a:tc>
                <a:extLst>
                  <a:ext uri="{0D108BD9-81ED-4DB2-BD59-A6C34878D82A}">
                    <a16:rowId xmlns:a16="http://schemas.microsoft.com/office/drawing/2014/main" val="139835171"/>
                  </a:ext>
                </a:extLst>
              </a:tr>
              <a:tr h="860961">
                <a:tc>
                  <a:txBody>
                    <a:bodyPr/>
                    <a:lstStyle/>
                    <a:p>
                      <a:r>
                        <a:rPr lang="en-US">
                          <a:solidFill>
                            <a:schemeClr val="bg1"/>
                          </a:solidFill>
                        </a:rPr>
                        <a:t>Encryption in flight</a:t>
                      </a:r>
                    </a:p>
                  </a:txBody>
                  <a:tcPr/>
                </a:tc>
                <a:tc>
                  <a:txBody>
                    <a:bodyPr/>
                    <a:lstStyle/>
                    <a:p>
                      <a:r>
                        <a:rPr lang="en-US">
                          <a:solidFill>
                            <a:schemeClr val="bg1"/>
                          </a:solidFill>
                        </a:rPr>
                        <a:t>Encryption in flight refers to data being in an encrypted state as it is in transit from source to destination, typically over a network. A widely adopted protocol for this is transport layer security (TLS).</a:t>
                      </a:r>
                    </a:p>
                  </a:txBody>
                  <a:tcPr/>
                </a:tc>
                <a:extLst>
                  <a:ext uri="{0D108BD9-81ED-4DB2-BD59-A6C34878D82A}">
                    <a16:rowId xmlns:a16="http://schemas.microsoft.com/office/drawing/2014/main" val="332576351"/>
                  </a:ext>
                </a:extLst>
              </a:tr>
              <a:tr h="623454">
                <a:tc>
                  <a:txBody>
                    <a:bodyPr/>
                    <a:lstStyle/>
                    <a:p>
                      <a:r>
                        <a:rPr lang="en-US">
                          <a:solidFill>
                            <a:schemeClr val="bg1"/>
                          </a:solidFill>
                        </a:rPr>
                        <a:t>Encryption in use</a:t>
                      </a:r>
                    </a:p>
                  </a:txBody>
                  <a:tcPr/>
                </a:tc>
                <a:tc>
                  <a:txBody>
                    <a:bodyPr/>
                    <a:lstStyle/>
                    <a:p>
                      <a:r>
                        <a:rPr lang="en-US">
                          <a:solidFill>
                            <a:schemeClr val="bg1"/>
                          </a:solidFill>
                        </a:rPr>
                        <a:t>Encryption in use is the encryption of data while the system is using it in some way (i.e., Processing, updating, reading, etc.)</a:t>
                      </a:r>
                    </a:p>
                  </a:txBody>
                  <a:tcPr/>
                </a:tc>
                <a:extLst>
                  <a:ext uri="{0D108BD9-81ED-4DB2-BD59-A6C34878D82A}">
                    <a16:rowId xmlns:a16="http://schemas.microsoft.com/office/drawing/2014/main" val="1882168208"/>
                  </a:ext>
                </a:extLst>
              </a:tr>
            </a:tbl>
          </a:graphicData>
        </a:graphic>
      </p:graphicFrame>
      <p:pic>
        <p:nvPicPr>
          <p:cNvPr id="5" name="Slide 6 part 1">
            <a:hlinkClick r:id="" action="ppaction://media"/>
            <a:extLst>
              <a:ext uri="{FF2B5EF4-FFF2-40B4-BE49-F238E27FC236}">
                <a16:creationId xmlns:a16="http://schemas.microsoft.com/office/drawing/2014/main" id="{A26458FE-F186-02C6-75E4-220A96AFE16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0082212" y="5950727"/>
            <a:ext cx="609600" cy="609600"/>
          </a:xfrm>
          <a:prstGeom prst="rect">
            <a:avLst/>
          </a:prstGeom>
        </p:spPr>
      </p:pic>
      <p:pic>
        <p:nvPicPr>
          <p:cNvPr id="6" name="Slide 6 part 2">
            <a:hlinkClick r:id="" action="ppaction://media"/>
            <a:extLst>
              <a:ext uri="{FF2B5EF4-FFF2-40B4-BE49-F238E27FC236}">
                <a16:creationId xmlns:a16="http://schemas.microsoft.com/office/drawing/2014/main" id="{A4341418-7C52-493B-6031-DDB88391A002}"/>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10691812" y="5950727"/>
            <a:ext cx="609600" cy="609600"/>
          </a:xfrm>
          <a:prstGeom prst="rect">
            <a:avLst/>
          </a:prstGeom>
        </p:spPr>
      </p:pic>
      <p:pic>
        <p:nvPicPr>
          <p:cNvPr id="7" name="slide 6 part 3">
            <a:hlinkClick r:id="" action="ppaction://media"/>
            <a:extLst>
              <a:ext uri="{FF2B5EF4-FFF2-40B4-BE49-F238E27FC236}">
                <a16:creationId xmlns:a16="http://schemas.microsoft.com/office/drawing/2014/main" id="{B2CAF121-1B7A-E353-B81D-E3AAC9FE700D}"/>
              </a:ext>
            </a:extLst>
          </p:cNvPr>
          <p:cNvPicPr>
            <a:picLocks noChangeAspect="1"/>
          </p:cNvPicPr>
          <p:nvPr>
            <a:audioFile r:link="rId7"/>
            <p:extLst>
              <p:ext uri="{DAA4B4D4-6D71-4841-9C94-3DE7FCFB9230}">
                <p14:media xmlns:p14="http://schemas.microsoft.com/office/powerpoint/2010/main" r:embed="rId6"/>
              </p:ext>
            </p:extLst>
          </p:nvPr>
        </p:nvPicPr>
        <p:blipFill>
          <a:blip r:embed="rId11"/>
          <a:stretch>
            <a:fillRect/>
          </a:stretch>
        </p:blipFill>
        <p:spPr>
          <a:xfrm>
            <a:off x="11301412" y="5921303"/>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8221"/>
    </mc:Choice>
    <mc:Fallback xmlns="">
      <p:transition spd="slow" advTm="208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167" fill="hold"/>
                                        <p:tgtEl>
                                          <p:spTgt spid="5"/>
                                        </p:tgtEl>
                                      </p:cBhvr>
                                    </p:cmd>
                                  </p:childTnLst>
                                </p:cTn>
                              </p:par>
                            </p:childTnLst>
                          </p:cTn>
                        </p:par>
                        <p:par>
                          <p:cTn id="7" fill="hold">
                            <p:stCondLst>
                              <p:cond delay="87167"/>
                            </p:stCondLst>
                            <p:childTnLst>
                              <p:par>
                                <p:cTn id="8" presetID="1" presetClass="mediacall" presetSubtype="0" fill="hold" nodeType="afterEffect">
                                  <p:stCondLst>
                                    <p:cond delay="0"/>
                                  </p:stCondLst>
                                  <p:childTnLst>
                                    <p:cmd type="call" cmd="playFrom(0.0)">
                                      <p:cBhvr>
                                        <p:cTn id="9" dur="49922" fill="hold"/>
                                        <p:tgtEl>
                                          <p:spTgt spid="6"/>
                                        </p:tgtEl>
                                      </p:cBhvr>
                                    </p:cmd>
                                  </p:childTnLst>
                                </p:cTn>
                              </p:par>
                            </p:childTnLst>
                          </p:cTn>
                        </p:par>
                        <p:par>
                          <p:cTn id="10" fill="hold">
                            <p:stCondLst>
                              <p:cond delay="137089"/>
                            </p:stCondLst>
                            <p:childTnLst>
                              <p:par>
                                <p:cTn id="11" presetID="1" presetClass="mediacall" presetSubtype="0" fill="hold" nodeType="afterEffect">
                                  <p:stCondLst>
                                    <p:cond delay="0"/>
                                  </p:stCondLst>
                                  <p:childTnLst>
                                    <p:cmd type="call" cmd="playFrom(0.0)">
                                      <p:cBhvr>
                                        <p:cTn id="12" dur="700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audio>
              <p:cMediaNode vol="80000" showWhenStopped="0">
                <p:cTn id="14" fill="hold" display="0">
                  <p:stCondLst>
                    <p:cond delay="indefinite"/>
                  </p:stCondLst>
                  <p:endCondLst>
                    <p:cond evt="onStopAudio" delay="0">
                      <p:tgtEl>
                        <p:sldTgt/>
                      </p:tgtEl>
                    </p:cond>
                  </p:endCondLst>
                </p:cTn>
                <p:tgtEl>
                  <p:spTgt spid="6"/>
                </p:tgtEl>
              </p:cMediaNode>
            </p:audio>
            <p:audio>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8" objId="5"/>
        <p14:playEvt time="87177" objId="6"/>
        <p14:stopEvt time="87311" objId="5"/>
        <p14:playEvt time="137107" objId="7"/>
        <p14:stopEvt time="137131" objId="6"/>
        <p14:stopEvt time="207137" objId="7"/>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377ADAB2-79B9-C258-DD90-342DBF5773C6}"/>
              </a:ext>
            </a:extLst>
          </p:cNvPr>
          <p:cNvGraphicFramePr>
            <a:graphicFrameLocks noGrp="1"/>
          </p:cNvGraphicFramePr>
          <p:nvPr>
            <p:extLst>
              <p:ext uri="{D42A27DB-BD31-4B8C-83A1-F6EECF244321}">
                <p14:modId xmlns:p14="http://schemas.microsoft.com/office/powerpoint/2010/main" val="1182204863"/>
              </p:ext>
            </p:extLst>
          </p:nvPr>
        </p:nvGraphicFramePr>
        <p:xfrm>
          <a:off x="1567991" y="1714961"/>
          <a:ext cx="8841575" cy="4968240"/>
        </p:xfrm>
        <a:graphic>
          <a:graphicData uri="http://schemas.openxmlformats.org/drawingml/2006/table">
            <a:tbl>
              <a:tblPr firstRow="1" bandRow="1">
                <a:tableStyleId>{802198C4-3087-4945-87E3-76CBB3509B7E}</a:tableStyleId>
              </a:tblPr>
              <a:tblGrid>
                <a:gridCol w="2958935">
                  <a:extLst>
                    <a:ext uri="{9D8B030D-6E8A-4147-A177-3AD203B41FA5}">
                      <a16:colId xmlns:a16="http://schemas.microsoft.com/office/drawing/2014/main" val="1017221625"/>
                    </a:ext>
                  </a:extLst>
                </a:gridCol>
                <a:gridCol w="5882640">
                  <a:extLst>
                    <a:ext uri="{9D8B030D-6E8A-4147-A177-3AD203B41FA5}">
                      <a16:colId xmlns:a16="http://schemas.microsoft.com/office/drawing/2014/main" val="1963860330"/>
                    </a:ext>
                  </a:extLst>
                </a:gridCol>
              </a:tblGrid>
              <a:tr h="1153341">
                <a:tc>
                  <a:txBody>
                    <a:bodyPr/>
                    <a:lstStyle/>
                    <a:p>
                      <a:r>
                        <a:rPr lang="en-US">
                          <a:solidFill>
                            <a:schemeClr val="bg1"/>
                          </a:solidFill>
                        </a:rPr>
                        <a:t>Authentication</a:t>
                      </a:r>
                    </a:p>
                  </a:txBody>
                  <a:tcPr/>
                </a:tc>
                <a:tc>
                  <a:txBody>
                    <a:bodyPr/>
                    <a:lstStyle/>
                    <a:p>
                      <a:pPr marL="285750" indent="-285750">
                        <a:buFont typeface="Arial"/>
                        <a:buChar char="•"/>
                      </a:pPr>
                      <a:r>
                        <a:rPr lang="en-US">
                          <a:solidFill>
                            <a:schemeClr val="bg1"/>
                          </a:solidFill>
                        </a:rPr>
                        <a:t>Authentication is the process of confirming a user is who they say they are. This is typically done through a username and password system, or biometrics, fingerprints, etc.. This step is essentially asking "Who are you?" </a:t>
                      </a:r>
                      <a:endParaRPr lang="en-US"/>
                    </a:p>
                    <a:p>
                      <a:pPr marL="285750" lvl="0" indent="-285750">
                        <a:buFont typeface="Arial"/>
                        <a:buChar char="•"/>
                      </a:pPr>
                      <a:endParaRPr lang="en-US">
                        <a:solidFill>
                          <a:schemeClr val="bg1"/>
                        </a:solidFill>
                      </a:endParaRPr>
                    </a:p>
                    <a:p>
                      <a:pPr marL="285750" lvl="0" indent="-285750">
                        <a:buFont typeface="Arial"/>
                        <a:buChar char="•"/>
                      </a:pPr>
                      <a:r>
                        <a:rPr lang="en-US">
                          <a:solidFill>
                            <a:schemeClr val="bg1"/>
                          </a:solidFill>
                        </a:rPr>
                        <a:t>Without this step being done first, it makes the next two become that much harder to be effective because they rely on the proper verification of user credentials. </a:t>
                      </a:r>
                    </a:p>
                  </a:txBody>
                  <a:tcPr/>
                </a:tc>
                <a:extLst>
                  <a:ext uri="{0D108BD9-81ED-4DB2-BD59-A6C34878D82A}">
                    <a16:rowId xmlns:a16="http://schemas.microsoft.com/office/drawing/2014/main" val="3755870335"/>
                  </a:ext>
                </a:extLst>
              </a:tr>
              <a:tr h="1153341">
                <a:tc>
                  <a:txBody>
                    <a:bodyPr/>
                    <a:lstStyle/>
                    <a:p>
                      <a:r>
                        <a:rPr lang="en-US">
                          <a:solidFill>
                            <a:schemeClr val="bg1"/>
                          </a:solidFill>
                        </a:rPr>
                        <a:t>Authorization</a:t>
                      </a:r>
                    </a:p>
                  </a:txBody>
                  <a:tcPr/>
                </a:tc>
                <a:tc>
                  <a:txBody>
                    <a:bodyPr/>
                    <a:lstStyle/>
                    <a:p>
                      <a:pPr marL="285750" indent="-285750">
                        <a:buFont typeface="Arial"/>
                        <a:buChar char="•"/>
                      </a:pPr>
                      <a:r>
                        <a:rPr lang="en-US">
                          <a:solidFill>
                            <a:schemeClr val="bg1"/>
                          </a:solidFill>
                        </a:rPr>
                        <a:t>Authorization is simple the set of attributes a user is authorized to perform within the system. This step is asking "What are you allowed to do?"</a:t>
                      </a:r>
                      <a:endParaRPr lang="en-US"/>
                    </a:p>
                    <a:p>
                      <a:pPr marL="285750" lvl="0" indent="-285750">
                        <a:buFont typeface="Arial"/>
                        <a:buChar char="•"/>
                      </a:pPr>
                      <a:endParaRPr lang="en-US" sz="1400" b="0" i="0" u="none" strike="noStrike" noProof="0">
                        <a:solidFill>
                          <a:schemeClr val="bg1"/>
                        </a:solidFill>
                        <a:latin typeface="Arial"/>
                      </a:endParaRPr>
                    </a:p>
                    <a:p>
                      <a:pPr marL="342900" lvl="0" indent="-342900">
                        <a:buFont typeface="Arial"/>
                        <a:buChar char="•"/>
                      </a:pPr>
                      <a:r>
                        <a:rPr lang="en-US" sz="1400" b="0" i="0" u="none" strike="noStrike" noProof="0">
                          <a:solidFill>
                            <a:schemeClr val="bg1"/>
                          </a:solidFill>
                          <a:latin typeface="Arial"/>
                        </a:rPr>
                        <a:t>Role-based access control (RBAC) - Level of access defined by roles</a:t>
                      </a:r>
                    </a:p>
                    <a:p>
                      <a:pPr marL="285750" lvl="0" indent="-285750">
                        <a:buFont typeface="Arial"/>
                        <a:buChar char="•"/>
                      </a:pPr>
                      <a:endParaRPr lang="en-US" sz="1400" b="0" i="0" u="none" strike="noStrike" noProof="0">
                        <a:solidFill>
                          <a:schemeClr val="bg1"/>
                        </a:solidFill>
                        <a:latin typeface="Arial"/>
                      </a:endParaRPr>
                    </a:p>
                    <a:p>
                      <a:pPr marL="285750" lvl="0" indent="-285750">
                        <a:buFont typeface="Arial"/>
                        <a:buChar char="•"/>
                      </a:pPr>
                      <a:r>
                        <a:rPr lang="en-US" sz="1400" b="0" i="0" u="none" strike="noStrike" noProof="0">
                          <a:solidFill>
                            <a:schemeClr val="bg1"/>
                          </a:solidFill>
                          <a:latin typeface="Arial"/>
                        </a:rPr>
                        <a:t>Attribute-based access control (ABAC) - Level of access defined by attributes or characteristics</a:t>
                      </a:r>
                    </a:p>
                  </a:txBody>
                  <a:tcPr/>
                </a:tc>
                <a:extLst>
                  <a:ext uri="{0D108BD9-81ED-4DB2-BD59-A6C34878D82A}">
                    <a16:rowId xmlns:a16="http://schemas.microsoft.com/office/drawing/2014/main" val="1707149556"/>
                  </a:ext>
                </a:extLst>
              </a:tr>
              <a:tr h="1153341">
                <a:tc>
                  <a:txBody>
                    <a:bodyPr/>
                    <a:lstStyle/>
                    <a:p>
                      <a:r>
                        <a:rPr lang="en-US">
                          <a:solidFill>
                            <a:schemeClr val="bg1"/>
                          </a:solidFill>
                        </a:rPr>
                        <a:t>Accounting</a:t>
                      </a:r>
                    </a:p>
                  </a:txBody>
                  <a:tcPr/>
                </a:tc>
                <a:tc>
                  <a:txBody>
                    <a:bodyPr/>
                    <a:lstStyle/>
                    <a:p>
                      <a:pPr marL="285750" indent="-285750">
                        <a:buFont typeface="Arial"/>
                        <a:buChar char="•"/>
                      </a:pPr>
                      <a:r>
                        <a:rPr lang="en-US">
                          <a:solidFill>
                            <a:schemeClr val="bg1"/>
                          </a:solidFill>
                        </a:rPr>
                        <a:t>Accounting is the recording and monitoring of user's actions on the network and or application. This step is asking "What did you do?" </a:t>
                      </a:r>
                      <a:endParaRPr lang="en-US"/>
                    </a:p>
                    <a:p>
                      <a:pPr marL="285750" lvl="0" indent="-285750">
                        <a:buFont typeface="Arial"/>
                        <a:buChar char="•"/>
                      </a:pPr>
                      <a:endParaRPr lang="en-US">
                        <a:solidFill>
                          <a:schemeClr val="bg1"/>
                        </a:solidFill>
                      </a:endParaRPr>
                    </a:p>
                    <a:p>
                      <a:pPr marL="285750" lvl="0" indent="-285750">
                        <a:buFont typeface="Arial"/>
                        <a:buChar char="•"/>
                      </a:pPr>
                      <a:r>
                        <a:rPr lang="en-US">
                          <a:solidFill>
                            <a:schemeClr val="bg1"/>
                          </a:solidFill>
                        </a:rPr>
                        <a:t>Security information &amp; event management (SIEM) system – Manages and stores logs</a:t>
                      </a:r>
                    </a:p>
                  </a:txBody>
                  <a:tcPr/>
                </a:tc>
                <a:extLst>
                  <a:ext uri="{0D108BD9-81ED-4DB2-BD59-A6C34878D82A}">
                    <a16:rowId xmlns:a16="http://schemas.microsoft.com/office/drawing/2014/main" val="2315383129"/>
                  </a:ext>
                </a:extLst>
              </a:tr>
            </a:tbl>
          </a:graphicData>
        </a:graphic>
      </p:graphicFrame>
      <p:pic>
        <p:nvPicPr>
          <p:cNvPr id="2" name="Slide 7 part 1">
            <a:hlinkClick r:id="" action="ppaction://media"/>
            <a:extLst>
              <a:ext uri="{FF2B5EF4-FFF2-40B4-BE49-F238E27FC236}">
                <a16:creationId xmlns:a16="http://schemas.microsoft.com/office/drawing/2014/main" id="{E5CC6FE4-E51D-24ED-E924-E9AF78A38B53}"/>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0409566" y="6145684"/>
            <a:ext cx="609600" cy="609600"/>
          </a:xfrm>
          <a:prstGeom prst="rect">
            <a:avLst/>
          </a:prstGeom>
        </p:spPr>
      </p:pic>
      <p:pic>
        <p:nvPicPr>
          <p:cNvPr id="3" name="slide 7 part 2">
            <a:hlinkClick r:id="" action="ppaction://media"/>
            <a:extLst>
              <a:ext uri="{FF2B5EF4-FFF2-40B4-BE49-F238E27FC236}">
                <a16:creationId xmlns:a16="http://schemas.microsoft.com/office/drawing/2014/main" id="{84E2A46E-B6B8-3862-9AD2-39FB36A6E5BD}"/>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10987390" y="6145684"/>
            <a:ext cx="609600" cy="609600"/>
          </a:xfrm>
          <a:prstGeom prst="rect">
            <a:avLst/>
          </a:prstGeom>
        </p:spPr>
      </p:pic>
      <p:pic>
        <p:nvPicPr>
          <p:cNvPr id="5" name="slide 7 part 3">
            <a:hlinkClick r:id="" action="ppaction://media"/>
            <a:extLst>
              <a:ext uri="{FF2B5EF4-FFF2-40B4-BE49-F238E27FC236}">
                <a16:creationId xmlns:a16="http://schemas.microsoft.com/office/drawing/2014/main" id="{322E6C40-9105-A4FE-D068-E6FE52B3BDBA}"/>
              </a:ext>
            </a:extLst>
          </p:cNvPr>
          <p:cNvPicPr>
            <a:picLocks noChangeAspect="1"/>
          </p:cNvPicPr>
          <p:nvPr>
            <a:audioFile r:link="rId7"/>
            <p:extLst>
              <p:ext uri="{DAA4B4D4-6D71-4841-9C94-3DE7FCFB9230}">
                <p14:media xmlns:p14="http://schemas.microsoft.com/office/powerpoint/2010/main" r:embed="rId6"/>
              </p:ext>
            </p:extLst>
          </p:nvPr>
        </p:nvPicPr>
        <p:blipFill>
          <a:blip r:embed="rId11"/>
          <a:stretch>
            <a:fillRect/>
          </a:stretch>
        </p:blipFill>
        <p:spPr>
          <a:xfrm>
            <a:off x="11565214" y="6145684"/>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8794"/>
    </mc:Choice>
    <mc:Fallback xmlns="">
      <p:transition spd="slow" advTm="128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017" fill="hold"/>
                                        <p:tgtEl>
                                          <p:spTgt spid="2"/>
                                        </p:tgtEl>
                                      </p:cBhvr>
                                    </p:cmd>
                                  </p:childTnLst>
                                </p:cTn>
                              </p:par>
                            </p:childTnLst>
                          </p:cTn>
                        </p:par>
                        <p:par>
                          <p:cTn id="7" fill="hold">
                            <p:stCondLst>
                              <p:cond delay="49017"/>
                            </p:stCondLst>
                            <p:childTnLst>
                              <p:par>
                                <p:cTn id="8" presetID="1" presetClass="mediacall" presetSubtype="0" fill="hold" nodeType="afterEffect">
                                  <p:stCondLst>
                                    <p:cond delay="0"/>
                                  </p:stCondLst>
                                  <p:childTnLst>
                                    <p:cmd type="call" cmd="playFrom(0.0)">
                                      <p:cBhvr>
                                        <p:cTn id="9" dur="78390" fill="hold"/>
                                        <p:tgtEl>
                                          <p:spTgt spid="3"/>
                                        </p:tgtEl>
                                      </p:cBhvr>
                                    </p:cmd>
                                  </p:childTnLst>
                                </p:cTn>
                              </p:par>
                            </p:childTnLst>
                          </p:cTn>
                        </p:par>
                        <p:par>
                          <p:cTn id="10" fill="hold">
                            <p:stCondLst>
                              <p:cond delay="127407"/>
                            </p:stCondLst>
                            <p:childTnLst>
                              <p:par>
                                <p:cTn id="11" presetID="1" presetClass="mediacall" presetSubtype="0" fill="hold" nodeType="afterEffect">
                                  <p:stCondLst>
                                    <p:cond delay="0"/>
                                  </p:stCondLst>
                                  <p:childTnLst>
                                    <p:cmd type="call" cmd="playFrom(0.0)">
                                      <p:cBhvr>
                                        <p:cTn id="12" dur="406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audio>
              <p:cMediaNode vol="80000" showWhenStopped="0">
                <p:cTn id="14" fill="hold" display="0">
                  <p:stCondLst>
                    <p:cond delay="indefinite"/>
                  </p:stCondLst>
                  <p:endCondLst>
                    <p:cond evt="onStopAudio" delay="0">
                      <p:tgtEl>
                        <p:sldTgt/>
                      </p:tgtEl>
                    </p:cond>
                  </p:endCondLst>
                </p:cTn>
                <p:tgtEl>
                  <p:spTgt spid="3"/>
                </p:tgtEl>
              </p:cMediaNode>
            </p:audio>
            <p:audio>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9" objId="2"/>
        <p14:playEvt time="49027" objId="3"/>
        <p14:stopEvt time="49176" objId="2"/>
        <p14:playEvt time="127421" objId="5"/>
        <p14:stopEvt time="127447" objId="3"/>
        <p14:stopEvt time="128794" objId="5"/>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7725229" y="1831703"/>
            <a:ext cx="3790042" cy="438705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VerifyReserveExceedsMaxLengthError</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computer screen with white and green text&#10;&#10;AI-generated content may be incorrect.">
            <a:extLst>
              <a:ext uri="{FF2B5EF4-FFF2-40B4-BE49-F238E27FC236}">
                <a16:creationId xmlns:a16="http://schemas.microsoft.com/office/drawing/2014/main" id="{BD236F75-75E4-1E60-E46F-18B37CEF2618}"/>
              </a:ext>
            </a:extLst>
          </p:cNvPr>
          <p:cNvPicPr>
            <a:picLocks noChangeAspect="1"/>
          </p:cNvPicPr>
          <p:nvPr/>
        </p:nvPicPr>
        <p:blipFill>
          <a:blip r:embed="rId7"/>
          <a:stretch>
            <a:fillRect/>
          </a:stretch>
        </p:blipFill>
        <p:spPr>
          <a:xfrm>
            <a:off x="583519" y="1710871"/>
            <a:ext cx="6543675" cy="2438400"/>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97DFAB5A-FE2A-F610-853F-99709C125448}"/>
              </a:ext>
            </a:extLst>
          </p:cNvPr>
          <p:cNvPicPr>
            <a:picLocks noChangeAspect="1"/>
          </p:cNvPicPr>
          <p:nvPr/>
        </p:nvPicPr>
        <p:blipFill>
          <a:blip r:embed="rId8"/>
          <a:stretch>
            <a:fillRect/>
          </a:stretch>
        </p:blipFill>
        <p:spPr>
          <a:xfrm>
            <a:off x="582159" y="4145416"/>
            <a:ext cx="5321754" cy="581025"/>
          </a:xfrm>
          <a:prstGeom prst="rect">
            <a:avLst/>
          </a:prstGeom>
        </p:spPr>
      </p:pic>
      <p:pic>
        <p:nvPicPr>
          <p:cNvPr id="4" name="Slide 8">
            <a:hlinkClick r:id="" action="ppaction://media"/>
            <a:extLst>
              <a:ext uri="{FF2B5EF4-FFF2-40B4-BE49-F238E27FC236}">
                <a16:creationId xmlns:a16="http://schemas.microsoft.com/office/drawing/2014/main" id="{5788257C-0B49-7DC4-A823-5F745314872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0625751" y="591396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977"/>
    </mc:Choice>
    <mc:Fallback xmlns="">
      <p:transition spd="slow" advTm="47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0" objId="4"/>
        <p14:stopEvt time="47077"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646169FD-F7CB-3694-213A-FEAD22AA94DD}"/>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06814F92-60DC-9C33-2FC8-F188C3BAE171}"/>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a:extLst>
              <a:ext uri="{FF2B5EF4-FFF2-40B4-BE49-F238E27FC236}">
                <a16:creationId xmlns:a16="http://schemas.microsoft.com/office/drawing/2014/main" id="{A74EEE96-F984-7667-DC6D-04DCE2C274B9}"/>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computer screen shot of code&#10;&#10;AI-generated content may be incorrect.">
            <a:extLst>
              <a:ext uri="{FF2B5EF4-FFF2-40B4-BE49-F238E27FC236}">
                <a16:creationId xmlns:a16="http://schemas.microsoft.com/office/drawing/2014/main" id="{259E246E-3186-BAE6-4360-CE07DD5AC239}"/>
              </a:ext>
            </a:extLst>
          </p:cNvPr>
          <p:cNvPicPr>
            <a:picLocks noChangeAspect="1"/>
          </p:cNvPicPr>
          <p:nvPr/>
        </p:nvPicPr>
        <p:blipFill>
          <a:blip r:embed="rId7"/>
          <a:stretch>
            <a:fillRect/>
          </a:stretch>
        </p:blipFill>
        <p:spPr>
          <a:xfrm>
            <a:off x="542697" y="1528082"/>
            <a:ext cx="5990317" cy="3901621"/>
          </a:xfrm>
          <a:prstGeom prst="rect">
            <a:avLst/>
          </a:prstGeom>
        </p:spPr>
      </p:pic>
      <p:sp>
        <p:nvSpPr>
          <p:cNvPr id="4" name="Text Placeholder 3">
            <a:extLst>
              <a:ext uri="{FF2B5EF4-FFF2-40B4-BE49-F238E27FC236}">
                <a16:creationId xmlns:a16="http://schemas.microsoft.com/office/drawing/2014/main" id="{8468D79F-3A4F-7C29-C0EF-EEC028A79D5C}"/>
              </a:ext>
            </a:extLst>
          </p:cNvPr>
          <p:cNvSpPr>
            <a:spLocks noGrp="1"/>
          </p:cNvSpPr>
          <p:nvPr>
            <p:ph type="body" idx="1"/>
          </p:nvPr>
        </p:nvSpPr>
        <p:spPr>
          <a:xfrm>
            <a:off x="7199085" y="1795417"/>
            <a:ext cx="4506685" cy="3906197"/>
          </a:xfrm>
        </p:spPr>
        <p:txBody>
          <a:bodyPr/>
          <a:lstStyle/>
          <a:p>
            <a:pPr marL="114300" indent="0">
              <a:buNone/>
            </a:pPr>
            <a:r>
              <a:rPr lang="en-US"/>
              <a:t>CanAddFiveValuesToVector</a:t>
            </a:r>
          </a:p>
        </p:txBody>
      </p:sp>
      <p:pic>
        <p:nvPicPr>
          <p:cNvPr id="3" name="Picture 2">
            <a:extLst>
              <a:ext uri="{FF2B5EF4-FFF2-40B4-BE49-F238E27FC236}">
                <a16:creationId xmlns:a16="http://schemas.microsoft.com/office/drawing/2014/main" id="{3A04F272-1BC0-F6A3-0557-994010A9CE71}"/>
              </a:ext>
            </a:extLst>
          </p:cNvPr>
          <p:cNvPicPr>
            <a:picLocks noChangeAspect="1"/>
          </p:cNvPicPr>
          <p:nvPr/>
        </p:nvPicPr>
        <p:blipFill>
          <a:blip r:embed="rId8"/>
          <a:stretch>
            <a:fillRect/>
          </a:stretch>
        </p:blipFill>
        <p:spPr>
          <a:xfrm>
            <a:off x="540883" y="5439455"/>
            <a:ext cx="4524375" cy="333375"/>
          </a:xfrm>
          <a:prstGeom prst="rect">
            <a:avLst/>
          </a:prstGeom>
        </p:spPr>
      </p:pic>
      <p:pic>
        <p:nvPicPr>
          <p:cNvPr id="5" name="slide 9">
            <a:hlinkClick r:id="" action="ppaction://media"/>
            <a:extLst>
              <a:ext uri="{FF2B5EF4-FFF2-40B4-BE49-F238E27FC236}">
                <a16:creationId xmlns:a16="http://schemas.microsoft.com/office/drawing/2014/main" id="{064D74B8-99BD-7AD8-E07F-4E8863FF83C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06200" y="5985714"/>
            <a:ext cx="609600" cy="609600"/>
          </a:xfrm>
          <a:prstGeom prst="rect">
            <a:avLst/>
          </a:prstGeom>
        </p:spPr>
      </p:pic>
    </p:spTree>
    <p:custDataLst>
      <p:tags r:id="rId1"/>
    </p:custDataLst>
    <p:extLst>
      <p:ext uri="{BB962C8B-B14F-4D97-AF65-F5344CB8AC3E}">
        <p14:creationId xmlns:p14="http://schemas.microsoft.com/office/powerpoint/2010/main" val="3844165722"/>
      </p:ext>
    </p:extLst>
  </p:cSld>
  <p:clrMapOvr>
    <a:masterClrMapping/>
  </p:clrMapOvr>
  <mc:AlternateContent xmlns:mc="http://schemas.openxmlformats.org/markup-compatibility/2006" xmlns:p14="http://schemas.microsoft.com/office/powerpoint/2010/main">
    <mc:Choice Requires="p14">
      <p:transition spd="slow" p14:dur="2000" advTm="16949"/>
    </mc:Choice>
    <mc:Fallback xmlns="">
      <p:transition spd="slow" advTm="16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8" objId="5"/>
        <p14:stopEvt time="16156" objId="5"/>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 name="TIMING" val="|3"/>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97</TotalTime>
  <Words>984</Words>
  <Application>Microsoft Office PowerPoint</Application>
  <PresentationFormat>Widescreen</PresentationFormat>
  <Paragraphs>186</Paragraphs>
  <Slides>17</Slides>
  <Notes>17</Notes>
  <HiddenSlides>0</HiddenSlides>
  <MMClips>25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Courier New</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Bajuscik, Timothy</cp:lastModifiedBy>
  <cp:revision>2</cp:revision>
  <dcterms:created xsi:type="dcterms:W3CDTF">2020-08-19T17:59:24Z</dcterms:created>
  <dcterms:modified xsi:type="dcterms:W3CDTF">2025-06-28T23:59:10Z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